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3" r:id="rId5"/>
    <p:sldId id="260" r:id="rId6"/>
    <p:sldId id="261" r:id="rId7"/>
    <p:sldId id="266" r:id="rId8"/>
    <p:sldId id="270" r:id="rId9"/>
    <p:sldId id="279" r:id="rId10"/>
    <p:sldId id="280" r:id="rId11"/>
    <p:sldId id="281" r:id="rId12"/>
    <p:sldId id="282" r:id="rId13"/>
    <p:sldId id="284" r:id="rId14"/>
    <p:sldId id="272" r:id="rId15"/>
    <p:sldId id="275" r:id="rId16"/>
  </p:sldIdLst>
  <p:sldSz cx="18288000" cy="10287000"/>
  <p:notesSz cx="6858000" cy="9144000"/>
  <p:embeddedFontLst>
    <p:embeddedFont>
      <p:font typeface="Arimo" panose="020B0604020202020204" pitchFamily="34" charset="0"/>
      <p:regular r:id="rId18"/>
    </p:embeddedFont>
    <p:embeddedFont>
      <p:font typeface="Assistant" pitchFamily="2" charset="-79"/>
      <p:regular r:id="rId19"/>
      <p:bold r:id="rId20"/>
    </p:embeddedFont>
    <p:embeddedFont>
      <p:font typeface="Assistant Regular" pitchFamily="2" charset="-79"/>
      <p:regular r:id="rId21"/>
    </p:embeddedFont>
    <p:embeddedFont>
      <p:font typeface="Assistant Regular Bold" pitchFamily="2" charset="-79"/>
      <p:regular r:id="rId22"/>
      <p:bold r:id="rId23"/>
    </p:embeddedFont>
    <p:embeddedFont>
      <p:font typeface="Berkshire Swash" panose="02000505000000020003" pitchFamily="2" charset="0"/>
      <p:regular r:id="rId24"/>
    </p:embeddedFont>
    <p:embeddedFont>
      <p:font typeface="Calibri" panose="020F0502020204030204" pitchFamily="3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6" autoAdjust="0"/>
  </p:normalViewPr>
  <p:slideViewPr>
    <p:cSldViewPr>
      <p:cViewPr varScale="1">
        <p:scale>
          <a:sx n="62" d="100"/>
          <a:sy n="62" d="100"/>
        </p:scale>
        <p:origin x="7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3DDD755-4201-6246-953B-59E9B88642DE}" type="datetimeFigureOut">
              <a:rPr lang="ar-SA" smtClean="0"/>
              <a:t>13 ربيع الثاني، 1443</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2C5D495-0603-1B46-8945-F7345D121CAD}" type="slidenum">
              <a:rPr lang="ar-SA" smtClean="0"/>
              <a:t>‹#›</a:t>
            </a:fld>
            <a:endParaRPr lang="ar-SA"/>
          </a:p>
        </p:txBody>
      </p:sp>
    </p:spTree>
    <p:extLst>
      <p:ext uri="{BB962C8B-B14F-4D97-AF65-F5344CB8AC3E}">
        <p14:creationId xmlns:p14="http://schemas.microsoft.com/office/powerpoint/2010/main" val="287863338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8</a:t>
            </a:fld>
            <a:endParaRPr lang="ar-SA"/>
          </a:p>
        </p:txBody>
      </p:sp>
    </p:spTree>
    <p:extLst>
      <p:ext uri="{BB962C8B-B14F-4D97-AF65-F5344CB8AC3E}">
        <p14:creationId xmlns:p14="http://schemas.microsoft.com/office/powerpoint/2010/main" val="36654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9</a:t>
            </a:fld>
            <a:endParaRPr lang="ar-SA"/>
          </a:p>
        </p:txBody>
      </p:sp>
    </p:spTree>
    <p:extLst>
      <p:ext uri="{BB962C8B-B14F-4D97-AF65-F5344CB8AC3E}">
        <p14:creationId xmlns:p14="http://schemas.microsoft.com/office/powerpoint/2010/main" val="25477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10</a:t>
            </a:fld>
            <a:endParaRPr lang="ar-SA"/>
          </a:p>
        </p:txBody>
      </p:sp>
    </p:spTree>
    <p:extLst>
      <p:ext uri="{BB962C8B-B14F-4D97-AF65-F5344CB8AC3E}">
        <p14:creationId xmlns:p14="http://schemas.microsoft.com/office/powerpoint/2010/main" val="37279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11</a:t>
            </a:fld>
            <a:endParaRPr lang="ar-SA"/>
          </a:p>
        </p:txBody>
      </p:sp>
    </p:spTree>
    <p:extLst>
      <p:ext uri="{BB962C8B-B14F-4D97-AF65-F5344CB8AC3E}">
        <p14:creationId xmlns:p14="http://schemas.microsoft.com/office/powerpoint/2010/main" val="310367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12</a:t>
            </a:fld>
            <a:endParaRPr lang="ar-SA"/>
          </a:p>
        </p:txBody>
      </p:sp>
    </p:spTree>
    <p:extLst>
      <p:ext uri="{BB962C8B-B14F-4D97-AF65-F5344CB8AC3E}">
        <p14:creationId xmlns:p14="http://schemas.microsoft.com/office/powerpoint/2010/main" val="2999894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algn="l" defTabSz="914400" rtl="0" eaLnBrk="1" latinLnBrk="0" hangingPunct="1"/>
            <a:endParaRPr lang="ar-SA" dirty="0"/>
          </a:p>
        </p:txBody>
      </p:sp>
      <p:sp>
        <p:nvSpPr>
          <p:cNvPr id="4" name="عنصر نائب لرقم الشريحة 3"/>
          <p:cNvSpPr>
            <a:spLocks noGrp="1"/>
          </p:cNvSpPr>
          <p:nvPr>
            <p:ph type="sldNum" sz="quarter" idx="5"/>
          </p:nvPr>
        </p:nvSpPr>
        <p:spPr/>
        <p:txBody>
          <a:bodyPr/>
          <a:lstStyle/>
          <a:p>
            <a:fld id="{02C5D495-0603-1B46-8945-F7345D121CAD}" type="slidenum">
              <a:rPr lang="ar-SA" smtClean="0"/>
              <a:t>13</a:t>
            </a:fld>
            <a:endParaRPr lang="ar-SA"/>
          </a:p>
        </p:txBody>
      </p:sp>
    </p:spTree>
    <p:extLst>
      <p:ext uri="{BB962C8B-B14F-4D97-AF65-F5344CB8AC3E}">
        <p14:creationId xmlns:p14="http://schemas.microsoft.com/office/powerpoint/2010/main" val="271783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image" Target="../media/image6.sv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80614" y="4405765"/>
            <a:ext cx="1308885" cy="7377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8273" y="4028450"/>
            <a:ext cx="1040854" cy="14923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48325" y="163092"/>
            <a:ext cx="603720" cy="865608"/>
          </a:xfrm>
          <a:prstGeom prst="rect">
            <a:avLst/>
          </a:prstGeom>
        </p:spPr>
      </p:pic>
      <p:grpSp>
        <p:nvGrpSpPr>
          <p:cNvPr id="5" name="Group 5"/>
          <p:cNvGrpSpPr/>
          <p:nvPr/>
        </p:nvGrpSpPr>
        <p:grpSpPr>
          <a:xfrm>
            <a:off x="761171" y="2891713"/>
            <a:ext cx="187680" cy="18768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7" name="Group 7"/>
          <p:cNvGrpSpPr/>
          <p:nvPr/>
        </p:nvGrpSpPr>
        <p:grpSpPr>
          <a:xfrm>
            <a:off x="17383222" y="3716387"/>
            <a:ext cx="187680" cy="18768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9" name="Group 9"/>
          <p:cNvGrpSpPr/>
          <p:nvPr/>
        </p:nvGrpSpPr>
        <p:grpSpPr>
          <a:xfrm>
            <a:off x="4021793" y="8220199"/>
            <a:ext cx="187680" cy="18768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13668188" y="6020105"/>
            <a:ext cx="187680" cy="18768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9741" y="8600983"/>
            <a:ext cx="458447" cy="65731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19678">
            <a:off x="5625842" y="9197784"/>
            <a:ext cx="938601" cy="529029"/>
          </a:xfrm>
          <a:prstGeom prst="rect">
            <a:avLst/>
          </a:prstGeom>
        </p:spPr>
      </p:pic>
      <p:grpSp>
        <p:nvGrpSpPr>
          <p:cNvPr id="18" name="Group 18"/>
          <p:cNvGrpSpPr/>
          <p:nvPr/>
        </p:nvGrpSpPr>
        <p:grpSpPr>
          <a:xfrm>
            <a:off x="4321035" y="2821430"/>
            <a:ext cx="9087104" cy="5586449"/>
            <a:chOff x="0" y="0"/>
            <a:chExt cx="12116139" cy="7448599"/>
          </a:xfrm>
        </p:grpSpPr>
        <p:sp>
          <p:nvSpPr>
            <p:cNvPr id="19" name="TextBox 19"/>
            <p:cNvSpPr txBox="1"/>
            <p:nvPr/>
          </p:nvSpPr>
          <p:spPr>
            <a:xfrm>
              <a:off x="0" y="95250"/>
              <a:ext cx="12116139" cy="5182291"/>
            </a:xfrm>
            <a:prstGeom prst="rect">
              <a:avLst/>
            </a:prstGeom>
          </p:spPr>
          <p:txBody>
            <a:bodyPr lIns="0" tIns="0" rIns="0" bIns="0" rtlCol="0" anchor="t">
              <a:spAutoFit/>
            </a:bodyPr>
            <a:lstStyle/>
            <a:p>
              <a:pPr algn="ctr">
                <a:lnSpc>
                  <a:spcPts val="10117"/>
                </a:lnSpc>
              </a:pPr>
              <a:r>
                <a:rPr lang="en-US" sz="9197" spc="275" dirty="0">
                  <a:solidFill>
                    <a:srgbClr val="F54A7E"/>
                  </a:solidFill>
                  <a:latin typeface="Berkshire Swash Bold"/>
                </a:rPr>
                <a:t>Top 10000 Popular Movies</a:t>
              </a:r>
            </a:p>
            <a:p>
              <a:pPr algn="ctr">
                <a:lnSpc>
                  <a:spcPts val="10117"/>
                </a:lnSpc>
              </a:pPr>
              <a:endParaRPr lang="en-US" sz="9197" spc="275" dirty="0">
                <a:solidFill>
                  <a:srgbClr val="F54A7E"/>
                </a:solidFill>
                <a:latin typeface="Berkshire Swash Bold"/>
              </a:endParaRPr>
            </a:p>
          </p:txBody>
        </p:sp>
        <p:sp>
          <p:nvSpPr>
            <p:cNvPr id="20" name="TextBox 20"/>
            <p:cNvSpPr txBox="1"/>
            <p:nvPr/>
          </p:nvSpPr>
          <p:spPr>
            <a:xfrm>
              <a:off x="0" y="5784524"/>
              <a:ext cx="12116139" cy="1664075"/>
            </a:xfrm>
            <a:prstGeom prst="rect">
              <a:avLst/>
            </a:prstGeom>
          </p:spPr>
          <p:txBody>
            <a:bodyPr lIns="0" tIns="0" rIns="0" bIns="0" rtlCol="0" anchor="t">
              <a:spAutoFit/>
            </a:bodyPr>
            <a:lstStyle/>
            <a:p>
              <a:pPr algn="ctr">
                <a:lnSpc>
                  <a:spcPts val="5076"/>
                </a:lnSpc>
              </a:pPr>
              <a:r>
                <a:rPr lang="en-US" sz="3626" u="sng">
                  <a:solidFill>
                    <a:srgbClr val="FFFFFF"/>
                  </a:solidFill>
                  <a:latin typeface="Assistant Regular Bold"/>
                </a:rPr>
                <a:t>Shaima alzahrani </a:t>
              </a:r>
            </a:p>
            <a:p>
              <a:pPr algn="ctr">
                <a:lnSpc>
                  <a:spcPts val="5076"/>
                </a:lnSpc>
              </a:pPr>
              <a:r>
                <a:rPr lang="en-US" sz="3626" u="sng">
                  <a:solidFill>
                    <a:srgbClr val="FFFFFF"/>
                  </a:solidFill>
                  <a:latin typeface="Assistant Regular Bold"/>
                </a:rPr>
                <a:t>T5 data science bootcamp</a:t>
              </a:r>
            </a:p>
          </p:txBody>
        </p:sp>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954" y="6162799"/>
            <a:ext cx="3531247" cy="4114800"/>
          </a:xfrm>
          <a:prstGeom prst="rect">
            <a:avLst/>
          </a:prstGeom>
        </p:spPr>
      </p:pic>
      <p:sp>
        <p:nvSpPr>
          <p:cNvPr id="25" name="TextBox 25"/>
          <p:cNvSpPr txBox="1"/>
          <p:nvPr/>
        </p:nvSpPr>
        <p:spPr>
          <a:xfrm>
            <a:off x="3580677" y="1635059"/>
            <a:ext cx="10274773" cy="877570"/>
          </a:xfrm>
          <a:prstGeom prst="rect">
            <a:avLst/>
          </a:prstGeom>
        </p:spPr>
        <p:txBody>
          <a:bodyPr lIns="0" tIns="0" rIns="0" bIns="0" rtlCol="0" anchor="t">
            <a:spAutoFit/>
          </a:bodyPr>
          <a:lstStyle/>
          <a:p>
            <a:pPr algn="ctr">
              <a:lnSpc>
                <a:spcPts val="7279"/>
              </a:lnSpc>
            </a:pPr>
            <a:r>
              <a:rPr lang="en-US" sz="5199" dirty="0">
                <a:solidFill>
                  <a:srgbClr val="FFFFFF"/>
                </a:solidFill>
                <a:latin typeface="Open Sans"/>
              </a:rPr>
              <a:t>SDAIA ACADEMY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105400" y="359032"/>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the top 10 movies with maximum vote average?</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4" name="صورة 3" descr="صورة تحتوي على منضدة&#10;&#10;تم إنشاء الوصف تلقائياً">
            <a:extLst>
              <a:ext uri="{FF2B5EF4-FFF2-40B4-BE49-F238E27FC236}">
                <a16:creationId xmlns:a16="http://schemas.microsoft.com/office/drawing/2014/main" id="{480EF892-66C3-F943-BB79-FFAFC65DCB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2870" y="3416195"/>
            <a:ext cx="8153400" cy="6160975"/>
          </a:xfrm>
          <a:prstGeom prst="rect">
            <a:avLst/>
          </a:prstGeom>
        </p:spPr>
      </p:pic>
    </p:spTree>
    <p:extLst>
      <p:ext uri="{BB962C8B-B14F-4D97-AF65-F5344CB8AC3E}">
        <p14:creationId xmlns:p14="http://schemas.microsoft.com/office/powerpoint/2010/main" val="152342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83776" y="469707"/>
            <a:ext cx="8533997" cy="2612767"/>
          </a:xfrm>
          <a:prstGeom prst="rect">
            <a:avLst/>
          </a:prstGeom>
        </p:spPr>
        <p:txBody>
          <a:bodyPr wrap="square" lIns="0" tIns="0" rIns="0" bIns="0" rtlCol="0" anchor="t">
            <a:spAutoFit/>
          </a:bodyPr>
          <a:lstStyle/>
          <a:p>
            <a:pPr algn="ctr">
              <a:lnSpc>
                <a:spcPts val="10560"/>
              </a:lnSpc>
            </a:pPr>
            <a:r>
              <a:rPr lang="en-US" sz="4400" dirty="0">
                <a:solidFill>
                  <a:srgbClr val="0C1E2C"/>
                </a:solidFill>
                <a:latin typeface="Berkshire Swash"/>
              </a:rPr>
              <a:t>Analysis of the revenue trend over the decades</a:t>
            </a:r>
          </a:p>
        </p:txBody>
      </p:sp>
      <p:pic>
        <p:nvPicPr>
          <p:cNvPr id="5" name="صورة 4">
            <a:extLst>
              <a:ext uri="{FF2B5EF4-FFF2-40B4-BE49-F238E27FC236}">
                <a16:creationId xmlns:a16="http://schemas.microsoft.com/office/drawing/2014/main" id="{E28E8A5F-5B52-F448-98AF-03AD2DA81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76" y="3465986"/>
            <a:ext cx="8318500" cy="5334000"/>
          </a:xfrm>
          <a:prstGeom prst="rect">
            <a:avLst/>
          </a:prstGeom>
        </p:spPr>
      </p:pic>
      <p:sp>
        <p:nvSpPr>
          <p:cNvPr id="16" name="TextBox 10">
            <a:extLst>
              <a:ext uri="{FF2B5EF4-FFF2-40B4-BE49-F238E27FC236}">
                <a16:creationId xmlns:a16="http://schemas.microsoft.com/office/drawing/2014/main" id="{642BBFC6-FCB1-9145-A4E8-C8348CFF14DD}"/>
              </a:ext>
            </a:extLst>
          </p:cNvPr>
          <p:cNvSpPr txBox="1"/>
          <p:nvPr/>
        </p:nvSpPr>
        <p:spPr>
          <a:xfrm>
            <a:off x="9232704" y="498947"/>
            <a:ext cx="9583340" cy="2534796"/>
          </a:xfrm>
          <a:prstGeom prst="rect">
            <a:avLst/>
          </a:prstGeom>
        </p:spPr>
        <p:txBody>
          <a:bodyPr wrap="square" lIns="0" tIns="0" rIns="0" bIns="0" rtlCol="0" anchor="t">
            <a:spAutoFit/>
          </a:bodyPr>
          <a:lstStyle/>
          <a:p>
            <a:pPr algn="ctr">
              <a:lnSpc>
                <a:spcPts val="10560"/>
              </a:lnSpc>
            </a:pPr>
            <a:r>
              <a:rPr lang="en-US" sz="4800" dirty="0">
                <a:solidFill>
                  <a:srgbClr val="0C1E2C"/>
                </a:solidFill>
                <a:latin typeface="Berkshire Swash"/>
              </a:rPr>
              <a:t>Analysis of the trend of </a:t>
            </a:r>
            <a:r>
              <a:rPr lang="en-US" sz="4800">
                <a:solidFill>
                  <a:srgbClr val="0C1E2C"/>
                </a:solidFill>
                <a:latin typeface="Berkshire Swash"/>
              </a:rPr>
              <a:t>movie’s runtime</a:t>
            </a:r>
            <a:endParaRPr lang="en-US" sz="4800" dirty="0">
              <a:solidFill>
                <a:srgbClr val="0C1E2C"/>
              </a:solidFill>
              <a:latin typeface="Berkshire Swash"/>
            </a:endParaRPr>
          </a:p>
        </p:txBody>
      </p:sp>
      <p:pic>
        <p:nvPicPr>
          <p:cNvPr id="17" name="صورة 16">
            <a:extLst>
              <a:ext uri="{FF2B5EF4-FFF2-40B4-BE49-F238E27FC236}">
                <a16:creationId xmlns:a16="http://schemas.microsoft.com/office/drawing/2014/main" id="{62310A69-27CC-084F-92AC-C44B3DA0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4524" y="3465986"/>
            <a:ext cx="7759700" cy="5334000"/>
          </a:xfrm>
          <a:prstGeom prst="rect">
            <a:avLst/>
          </a:prstGeom>
        </p:spPr>
      </p:pic>
    </p:spTree>
    <p:extLst>
      <p:ext uri="{BB962C8B-B14F-4D97-AF65-F5344CB8AC3E}">
        <p14:creationId xmlns:p14="http://schemas.microsoft.com/office/powerpoint/2010/main" val="277781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51CD06A4-460C-264F-94CD-8AEE3E7E2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424980"/>
            <a:ext cx="7294187" cy="5464888"/>
          </a:xfrm>
          <a:prstGeom prst="rect">
            <a:avLst/>
          </a:prstGeom>
        </p:spPr>
      </p:pic>
      <p:pic>
        <p:nvPicPr>
          <p:cNvPr id="8" name="صورة 7">
            <a:extLst>
              <a:ext uri="{FF2B5EF4-FFF2-40B4-BE49-F238E27FC236}">
                <a16:creationId xmlns:a16="http://schemas.microsoft.com/office/drawing/2014/main" id="{9A6E0E7A-B83A-F646-9423-186572996DB6}"/>
              </a:ext>
            </a:extLst>
          </p:cNvPr>
          <p:cNvPicPr>
            <a:picLocks noChangeAspect="1"/>
          </p:cNvPicPr>
          <p:nvPr/>
        </p:nvPicPr>
        <p:blipFill rotWithShape="1">
          <a:blip r:embed="rId4">
            <a:extLst>
              <a:ext uri="{28A0092B-C50C-407E-A947-70E740481C1C}">
                <a14:useLocalDpi xmlns:a14="http://schemas.microsoft.com/office/drawing/2010/main" val="0"/>
              </a:ext>
            </a:extLst>
          </a:blip>
          <a:srcRect t="5190"/>
          <a:stretch/>
        </p:blipFill>
        <p:spPr>
          <a:xfrm>
            <a:off x="10280667" y="4424979"/>
            <a:ext cx="7397734" cy="5464889"/>
          </a:xfrm>
          <a:prstGeom prst="rect">
            <a:avLst/>
          </a:prstGeom>
        </p:spPr>
      </p:pic>
      <p:sp>
        <p:nvSpPr>
          <p:cNvPr id="19" name="TextBox 10">
            <a:extLst>
              <a:ext uri="{FF2B5EF4-FFF2-40B4-BE49-F238E27FC236}">
                <a16:creationId xmlns:a16="http://schemas.microsoft.com/office/drawing/2014/main" id="{8CFBC6DA-D769-224D-B1C4-D4C71EB71A53}"/>
              </a:ext>
            </a:extLst>
          </p:cNvPr>
          <p:cNvSpPr txBox="1"/>
          <p:nvPr/>
        </p:nvSpPr>
        <p:spPr>
          <a:xfrm>
            <a:off x="4076700" y="16132"/>
            <a:ext cx="10134600" cy="2554289"/>
          </a:xfrm>
          <a:prstGeom prst="rect">
            <a:avLst/>
          </a:prstGeom>
        </p:spPr>
        <p:txBody>
          <a:bodyPr wrap="square" lIns="0" tIns="0" rIns="0" bIns="0" rtlCol="0" anchor="t">
            <a:spAutoFit/>
          </a:bodyPr>
          <a:lstStyle/>
          <a:p>
            <a:pPr algn="ctr">
              <a:lnSpc>
                <a:spcPts val="10560"/>
              </a:lnSpc>
            </a:pPr>
            <a:r>
              <a:rPr lang="en-US" sz="6000" dirty="0">
                <a:solidFill>
                  <a:srgbClr val="0C1E2C"/>
                </a:solidFill>
                <a:latin typeface="Berkshire Swash"/>
              </a:rPr>
              <a:t>Are specific genres associated with higher revenues?</a:t>
            </a:r>
          </a:p>
        </p:txBody>
      </p:sp>
      <p:sp>
        <p:nvSpPr>
          <p:cNvPr id="12" name="مربع نص 11">
            <a:extLst>
              <a:ext uri="{FF2B5EF4-FFF2-40B4-BE49-F238E27FC236}">
                <a16:creationId xmlns:a16="http://schemas.microsoft.com/office/drawing/2014/main" id="{1859814B-107A-C644-B37C-BAE978E35650}"/>
              </a:ext>
            </a:extLst>
          </p:cNvPr>
          <p:cNvSpPr txBox="1"/>
          <p:nvPr/>
        </p:nvSpPr>
        <p:spPr>
          <a:xfrm>
            <a:off x="359986" y="3120288"/>
            <a:ext cx="7543800" cy="1384995"/>
          </a:xfrm>
          <a:prstGeom prst="rect">
            <a:avLst/>
          </a:prstGeom>
          <a:noFill/>
        </p:spPr>
        <p:txBody>
          <a:bodyPr wrap="square" rtlCol="1">
            <a:spAutoFit/>
          </a:bodyPr>
          <a:lstStyle/>
          <a:p>
            <a:pPr algn="ctr"/>
            <a:r>
              <a:rPr lang="en-US" sz="2800" dirty="0"/>
              <a:t>Movies that make less revenue are Dramas, Comedies, and Thrillers.</a:t>
            </a:r>
          </a:p>
          <a:p>
            <a:pPr algn="ctr"/>
            <a:endParaRPr lang="ar-SA" sz="2800" dirty="0"/>
          </a:p>
        </p:txBody>
      </p:sp>
      <p:sp>
        <p:nvSpPr>
          <p:cNvPr id="13" name="مربع نص 12">
            <a:extLst>
              <a:ext uri="{FF2B5EF4-FFF2-40B4-BE49-F238E27FC236}">
                <a16:creationId xmlns:a16="http://schemas.microsoft.com/office/drawing/2014/main" id="{4C69B1B4-AF61-7744-8B4F-2ADA273E783A}"/>
              </a:ext>
            </a:extLst>
          </p:cNvPr>
          <p:cNvSpPr txBox="1"/>
          <p:nvPr/>
        </p:nvSpPr>
        <p:spPr>
          <a:xfrm>
            <a:off x="9728357" y="3120288"/>
            <a:ext cx="8174257" cy="1384995"/>
          </a:xfrm>
          <a:prstGeom prst="rect">
            <a:avLst/>
          </a:prstGeom>
          <a:noFill/>
        </p:spPr>
        <p:txBody>
          <a:bodyPr wrap="square" rtlCol="1">
            <a:spAutoFit/>
          </a:bodyPr>
          <a:lstStyle/>
          <a:p>
            <a:pPr algn="ctr"/>
            <a:r>
              <a:rPr lang="en-US" sz="2800" dirty="0"/>
              <a:t>The top 100 revenue producing movies are Adventure, Action, and Fantasy.</a:t>
            </a:r>
          </a:p>
          <a:p>
            <a:pPr algn="ctr"/>
            <a:endParaRPr lang="ar-SA" sz="2800" dirty="0"/>
          </a:p>
        </p:txBody>
      </p:sp>
    </p:spTree>
    <p:extLst>
      <p:ext uri="{BB962C8B-B14F-4D97-AF65-F5344CB8AC3E}">
        <p14:creationId xmlns:p14="http://schemas.microsoft.com/office/powerpoint/2010/main" val="9622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7" name="Group 22">
            <a:extLst>
              <a:ext uri="{FF2B5EF4-FFF2-40B4-BE49-F238E27FC236}">
                <a16:creationId xmlns:a16="http://schemas.microsoft.com/office/drawing/2014/main" id="{DCEF3D0A-2DC4-F44B-8872-FC991E59D2D7}"/>
              </a:ext>
            </a:extLst>
          </p:cNvPr>
          <p:cNvGrpSpPr/>
          <p:nvPr/>
        </p:nvGrpSpPr>
        <p:grpSpPr>
          <a:xfrm>
            <a:off x="1279492" y="5270365"/>
            <a:ext cx="6863987" cy="3350221"/>
            <a:chOff x="0" y="0"/>
            <a:chExt cx="6836818" cy="2875454"/>
          </a:xfrm>
        </p:grpSpPr>
        <p:sp>
          <p:nvSpPr>
            <p:cNvPr id="9" name="Freeform 23">
              <a:extLst>
                <a:ext uri="{FF2B5EF4-FFF2-40B4-BE49-F238E27FC236}">
                  <a16:creationId xmlns:a16="http://schemas.microsoft.com/office/drawing/2014/main" id="{BF21CD0B-F44E-1C40-B580-D5ADA32ACBF6}"/>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0" name="Freeform 24">
              <a:extLst>
                <a:ext uri="{FF2B5EF4-FFF2-40B4-BE49-F238E27FC236}">
                  <a16:creationId xmlns:a16="http://schemas.microsoft.com/office/drawing/2014/main" id="{60BB5587-9F5D-6740-BD95-3DA7767A2DD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11" name="TextBox 3">
            <a:extLst>
              <a:ext uri="{FF2B5EF4-FFF2-40B4-BE49-F238E27FC236}">
                <a16:creationId xmlns:a16="http://schemas.microsoft.com/office/drawing/2014/main" id="{C06C181B-B1AB-3A40-B017-A112CFD82CFD}"/>
              </a:ext>
            </a:extLst>
          </p:cNvPr>
          <p:cNvSpPr txBox="1"/>
          <p:nvPr/>
        </p:nvSpPr>
        <p:spPr>
          <a:xfrm>
            <a:off x="3819820" y="2040785"/>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Tools</a:t>
            </a:r>
          </a:p>
        </p:txBody>
      </p:sp>
      <p:grpSp>
        <p:nvGrpSpPr>
          <p:cNvPr id="14" name="Group 22">
            <a:extLst>
              <a:ext uri="{FF2B5EF4-FFF2-40B4-BE49-F238E27FC236}">
                <a16:creationId xmlns:a16="http://schemas.microsoft.com/office/drawing/2014/main" id="{CF838C79-5BBA-BF4E-9532-334162C0C8DC}"/>
              </a:ext>
            </a:extLst>
          </p:cNvPr>
          <p:cNvGrpSpPr/>
          <p:nvPr/>
        </p:nvGrpSpPr>
        <p:grpSpPr>
          <a:xfrm>
            <a:off x="9686888" y="5270364"/>
            <a:ext cx="7321620" cy="3313229"/>
            <a:chOff x="0" y="0"/>
            <a:chExt cx="6836818" cy="2875454"/>
          </a:xfrm>
        </p:grpSpPr>
        <p:sp>
          <p:nvSpPr>
            <p:cNvPr id="15" name="Freeform 23">
              <a:extLst>
                <a:ext uri="{FF2B5EF4-FFF2-40B4-BE49-F238E27FC236}">
                  <a16:creationId xmlns:a16="http://schemas.microsoft.com/office/drawing/2014/main" id="{53B0265B-285F-234B-BB88-974BB9D9AC12}"/>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400" dirty="0"/>
            </a:p>
          </p:txBody>
        </p:sp>
        <p:sp>
          <p:nvSpPr>
            <p:cNvPr id="16" name="Freeform 24">
              <a:extLst>
                <a:ext uri="{FF2B5EF4-FFF2-40B4-BE49-F238E27FC236}">
                  <a16:creationId xmlns:a16="http://schemas.microsoft.com/office/drawing/2014/main" id="{40CFA541-B092-9449-9643-77A16C949FEE}"/>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sp>
        <p:nvSpPr>
          <p:cNvPr id="3" name="مربع نص 2">
            <a:extLst>
              <a:ext uri="{FF2B5EF4-FFF2-40B4-BE49-F238E27FC236}">
                <a16:creationId xmlns:a16="http://schemas.microsoft.com/office/drawing/2014/main" id="{65EF3251-7289-3B46-B81B-ECAC1708BC7C}"/>
              </a:ext>
            </a:extLst>
          </p:cNvPr>
          <p:cNvSpPr txBox="1"/>
          <p:nvPr/>
        </p:nvSpPr>
        <p:spPr>
          <a:xfrm>
            <a:off x="1676400" y="5676900"/>
            <a:ext cx="4876800" cy="2308324"/>
          </a:xfrm>
          <a:prstGeom prst="rect">
            <a:avLst/>
          </a:prstGeom>
          <a:noFill/>
        </p:spPr>
        <p:txBody>
          <a:bodyPr wrap="square" rtlCol="1">
            <a:spAutoFit/>
          </a:bodyPr>
          <a:lstStyle/>
          <a:p>
            <a:pPr algn="ctr"/>
            <a:r>
              <a:rPr lang="en-US" sz="4000" b="1" dirty="0">
                <a:cs typeface="+mj-cs"/>
              </a:rPr>
              <a:t>Technologies:</a:t>
            </a:r>
          </a:p>
          <a:p>
            <a:pPr algn="ctr"/>
            <a:endParaRPr lang="en-US" sz="4000" b="1" dirty="0">
              <a:cs typeface="+mj-cs"/>
            </a:endParaRPr>
          </a:p>
          <a:p>
            <a:pPr marL="457200" indent="-457200">
              <a:buFont typeface="Arial" panose="020B0604020202020204" pitchFamily="34" charset="0"/>
              <a:buChar char="•"/>
            </a:pPr>
            <a:r>
              <a:rPr lang="en-US" sz="3200" b="1" dirty="0"/>
              <a:t> </a:t>
            </a:r>
            <a:r>
              <a:rPr lang="en-US" sz="3200" b="1" dirty="0" err="1"/>
              <a:t>Jupyter</a:t>
            </a:r>
            <a:r>
              <a:rPr lang="en-US" sz="3200" b="1" dirty="0"/>
              <a:t> Notebook </a:t>
            </a:r>
          </a:p>
          <a:p>
            <a:pPr marL="457200" indent="-457200">
              <a:buFont typeface="Arial" panose="020B0604020202020204" pitchFamily="34" charset="0"/>
              <a:buChar char="•"/>
            </a:pPr>
            <a:r>
              <a:rPr lang="en-US" sz="3200" b="1" dirty="0"/>
              <a:t>Python </a:t>
            </a:r>
          </a:p>
        </p:txBody>
      </p:sp>
      <p:sp>
        <p:nvSpPr>
          <p:cNvPr id="17" name="مربع نص 16">
            <a:extLst>
              <a:ext uri="{FF2B5EF4-FFF2-40B4-BE49-F238E27FC236}">
                <a16:creationId xmlns:a16="http://schemas.microsoft.com/office/drawing/2014/main" id="{1F43974F-2AF6-D943-8F0D-114627D0B292}"/>
              </a:ext>
            </a:extLst>
          </p:cNvPr>
          <p:cNvSpPr txBox="1"/>
          <p:nvPr/>
        </p:nvSpPr>
        <p:spPr>
          <a:xfrm>
            <a:off x="10909297" y="5483536"/>
            <a:ext cx="4876800" cy="2923877"/>
          </a:xfrm>
          <a:prstGeom prst="rect">
            <a:avLst/>
          </a:prstGeom>
          <a:noFill/>
        </p:spPr>
        <p:txBody>
          <a:bodyPr wrap="square" rtlCol="1">
            <a:spAutoFit/>
          </a:bodyPr>
          <a:lstStyle/>
          <a:p>
            <a:pPr algn="ctr"/>
            <a:r>
              <a:rPr lang="en-US" sz="4000" b="1" dirty="0"/>
              <a:t>Libraries: </a:t>
            </a:r>
          </a:p>
          <a:p>
            <a:pPr marL="571500" indent="-571500">
              <a:buFont typeface="Arial" panose="020B0604020202020204" pitchFamily="34" charset="0"/>
              <a:buChar char="•"/>
            </a:pPr>
            <a:r>
              <a:rPr lang="en-US" sz="3600" b="1" dirty="0"/>
              <a:t>Pandas</a:t>
            </a:r>
          </a:p>
          <a:p>
            <a:pPr marL="571500" indent="-571500">
              <a:buFont typeface="Arial" panose="020B0604020202020204" pitchFamily="34" charset="0"/>
              <a:buChar char="•"/>
            </a:pPr>
            <a:r>
              <a:rPr lang="en-US" sz="3600" b="1" dirty="0"/>
              <a:t>NumPy</a:t>
            </a:r>
          </a:p>
          <a:p>
            <a:pPr marL="571500" indent="-571500">
              <a:buFont typeface="Arial" panose="020B0604020202020204" pitchFamily="34" charset="0"/>
              <a:buChar char="•"/>
            </a:pPr>
            <a:r>
              <a:rPr lang="en-US" sz="3600" b="1" dirty="0"/>
              <a:t>Matplotlib </a:t>
            </a:r>
          </a:p>
          <a:p>
            <a:pPr marL="571500" indent="-571500">
              <a:buFont typeface="Arial" panose="020B0604020202020204" pitchFamily="34" charset="0"/>
              <a:buChar char="•"/>
            </a:pPr>
            <a:r>
              <a:rPr lang="en-US" sz="3600" b="1" dirty="0"/>
              <a:t>Seaborn.</a:t>
            </a:r>
          </a:p>
        </p:txBody>
      </p:sp>
    </p:spTree>
    <p:extLst>
      <p:ext uri="{BB962C8B-B14F-4D97-AF65-F5344CB8AC3E}">
        <p14:creationId xmlns:p14="http://schemas.microsoft.com/office/powerpoint/2010/main" val="196642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3818602" y="2317870"/>
            <a:ext cx="10648360" cy="15084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Conclusion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54667" y="8515768"/>
            <a:ext cx="517880" cy="742532"/>
          </a:xfrm>
          <a:prstGeom prst="rect">
            <a:avLst/>
          </a:prstGeom>
        </p:spPr>
      </p:pic>
      <p:grpSp>
        <p:nvGrpSpPr>
          <p:cNvPr id="9" name="Group 9"/>
          <p:cNvGrpSpPr/>
          <p:nvPr/>
        </p:nvGrpSpPr>
        <p:grpSpPr>
          <a:xfrm>
            <a:off x="1158617" y="1481658"/>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2936801" y="9077759"/>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7850">
            <a:off x="16031358" y="5703239"/>
            <a:ext cx="1259099" cy="709674"/>
          </a:xfrm>
          <a:prstGeom prst="rect">
            <a:avLst/>
          </a:prstGeom>
        </p:spPr>
      </p:pic>
      <p:grpSp>
        <p:nvGrpSpPr>
          <p:cNvPr id="14" name="Group 14"/>
          <p:cNvGrpSpPr/>
          <p:nvPr/>
        </p:nvGrpSpPr>
        <p:grpSpPr>
          <a:xfrm>
            <a:off x="13443189" y="10287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5485006" y="5143500"/>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2290">
            <a:off x="3523093" y="1118971"/>
            <a:ext cx="483521" cy="693267"/>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6218">
            <a:off x="1517039" y="7906955"/>
            <a:ext cx="1142375" cy="643884"/>
          </a:xfrm>
          <a:prstGeom prst="rect">
            <a:avLst/>
          </a:prstGeom>
        </p:spPr>
      </p:pic>
      <p:grpSp>
        <p:nvGrpSpPr>
          <p:cNvPr id="20" name="Group 22">
            <a:extLst>
              <a:ext uri="{FF2B5EF4-FFF2-40B4-BE49-F238E27FC236}">
                <a16:creationId xmlns:a16="http://schemas.microsoft.com/office/drawing/2014/main" id="{62300B0C-8365-2946-9B68-9642A2790E66}"/>
              </a:ext>
            </a:extLst>
          </p:cNvPr>
          <p:cNvGrpSpPr/>
          <p:nvPr/>
        </p:nvGrpSpPr>
        <p:grpSpPr>
          <a:xfrm>
            <a:off x="3270613" y="4047097"/>
            <a:ext cx="12568107" cy="4181800"/>
            <a:chOff x="0" y="0"/>
            <a:chExt cx="6836818" cy="2875454"/>
          </a:xfrm>
        </p:grpSpPr>
        <p:sp>
          <p:nvSpPr>
            <p:cNvPr id="21" name="Freeform 23">
              <a:extLst>
                <a:ext uri="{FF2B5EF4-FFF2-40B4-BE49-F238E27FC236}">
                  <a16:creationId xmlns:a16="http://schemas.microsoft.com/office/drawing/2014/main" id="{28956A73-7C99-5E4B-AED9-8F4A03A91C14}"/>
                </a:ext>
              </a:extLst>
            </p:cNvPr>
            <p:cNvSpPr/>
            <p:nvPr/>
          </p:nvSpPr>
          <p:spPr>
            <a:xfrm>
              <a:off x="31750" y="31750"/>
              <a:ext cx="6773318" cy="2811954"/>
            </a:xfrm>
            <a:custGeom>
              <a:avLst/>
              <a:gdLst/>
              <a:ahLst/>
              <a:cxnLst/>
              <a:rect l="l" t="t" r="r" b="b"/>
              <a:pathLst>
                <a:path w="6773318" h="2811954">
                  <a:moveTo>
                    <a:pt x="6680609" y="2811954"/>
                  </a:moveTo>
                  <a:lnTo>
                    <a:pt x="92710" y="2811954"/>
                  </a:lnTo>
                  <a:cubicBezTo>
                    <a:pt x="41910" y="2811954"/>
                    <a:pt x="0" y="2770044"/>
                    <a:pt x="0" y="2719244"/>
                  </a:cubicBezTo>
                  <a:lnTo>
                    <a:pt x="0" y="92710"/>
                  </a:lnTo>
                  <a:cubicBezTo>
                    <a:pt x="0" y="41910"/>
                    <a:pt x="41910" y="0"/>
                    <a:pt x="92710" y="0"/>
                  </a:cubicBezTo>
                  <a:lnTo>
                    <a:pt x="6679339" y="0"/>
                  </a:lnTo>
                  <a:cubicBezTo>
                    <a:pt x="6730139" y="0"/>
                    <a:pt x="6772049" y="41910"/>
                    <a:pt x="6772049" y="92710"/>
                  </a:cubicBezTo>
                  <a:lnTo>
                    <a:pt x="6772049" y="2717974"/>
                  </a:lnTo>
                  <a:cubicBezTo>
                    <a:pt x="6773318" y="2770044"/>
                    <a:pt x="6731409" y="2811954"/>
                    <a:pt x="6680609" y="2811954"/>
                  </a:cubicBezTo>
                  <a:close/>
                </a:path>
              </a:pathLst>
            </a:custGeom>
            <a:solidFill>
              <a:srgbClr val="FDFFD1"/>
            </a:solidFill>
          </p:spPr>
          <p:txBody>
            <a:bodyPr/>
            <a:lstStyle/>
            <a:p>
              <a:pPr marL="285750" indent="-285750">
                <a:buFont typeface="Arial" panose="020B0604020202020204" pitchFamily="34" charset="0"/>
                <a:buChar char="•"/>
              </a:pPr>
              <a:endParaRPr lang="ar-SA" sz="2000" dirty="0"/>
            </a:p>
            <a:p>
              <a:pPr marL="742950" lvl="1" indent="-285750">
                <a:buFont typeface="Arial" panose="020B0604020202020204" pitchFamily="34" charset="0"/>
                <a:buChar char="•"/>
              </a:pPr>
              <a:r>
                <a:rPr lang="en-US" sz="2000" dirty="0"/>
                <a:t>Drama, Comedy, Thriller, and Action are the most popular genres in general</a:t>
              </a:r>
            </a:p>
            <a:p>
              <a:pPr marL="742950" lvl="1" indent="-285750">
                <a:buFont typeface="Arial" panose="020B0604020202020204" pitchFamily="34" charset="0"/>
                <a:buChar char="•"/>
              </a:pPr>
              <a:r>
                <a:rPr lang="en-US" sz="2000" dirty="0"/>
                <a:t> English is the most popular language, </a:t>
              </a:r>
            </a:p>
            <a:p>
              <a:pPr marL="742950" lvl="1" indent="-285750">
                <a:buFont typeface="Arial" panose="020B0604020202020204" pitchFamily="34" charset="0"/>
                <a:buChar char="•"/>
              </a:pPr>
              <a:r>
                <a:rPr lang="en-US" sz="2000" dirty="0"/>
                <a:t>Revenues from 1960-2015 have increased </a:t>
              </a:r>
            </a:p>
            <a:p>
              <a:pPr marL="742950" lvl="1" indent="-285750">
                <a:buFont typeface="Arial" panose="020B0604020202020204" pitchFamily="34" charset="0"/>
                <a:buChar char="•"/>
              </a:pPr>
              <a:r>
                <a:rPr lang="en-US" sz="2000" dirty="0"/>
                <a:t>Most movies has an runtime between 90 mins to 120 mins</a:t>
              </a:r>
              <a:endParaRPr lang="ar-SA" sz="2000" dirty="0"/>
            </a:p>
            <a:p>
              <a:pPr marL="742950" lvl="1" indent="-285750">
                <a:buFont typeface="Arial" panose="020B0604020202020204" pitchFamily="34" charset="0"/>
                <a:buChar char="•"/>
              </a:pPr>
              <a:r>
                <a:rPr lang="en-US" sz="2000" dirty="0"/>
                <a:t>The top 100 revenue producing movies are Adventure, Action, and Fantasy</a:t>
              </a:r>
            </a:p>
            <a:p>
              <a:pPr marL="742950" lvl="1" indent="-285750">
                <a:buFont typeface="Arial" panose="020B0604020202020204" pitchFamily="34" charset="0"/>
                <a:buChar char="•"/>
              </a:pPr>
              <a:endParaRPr lang="en-US" sz="2400" dirty="0"/>
            </a:p>
            <a:p>
              <a:pPr lvl="1" algn="ctr"/>
              <a:r>
                <a:rPr lang="en-US" sz="2400" dirty="0"/>
                <a:t>The top 10000 Popular movies based on the TMDB ratings, The value of 'popularity’               and 'votes' is subjective and dependent on those users voting and navigating through the </a:t>
              </a:r>
              <a:r>
                <a:rPr lang="en-US" sz="2400" dirty="0" err="1"/>
                <a:t>website.and</a:t>
              </a:r>
              <a:r>
                <a:rPr lang="en-US" sz="2400" dirty="0"/>
                <a:t> ​other sources may yield different results.</a:t>
              </a:r>
              <a:endParaRPr lang="ar-SA" sz="2400" dirty="0"/>
            </a:p>
          </p:txBody>
        </p:sp>
        <p:sp>
          <p:nvSpPr>
            <p:cNvPr id="22" name="Freeform 24">
              <a:extLst>
                <a:ext uri="{FF2B5EF4-FFF2-40B4-BE49-F238E27FC236}">
                  <a16:creationId xmlns:a16="http://schemas.microsoft.com/office/drawing/2014/main" id="{B5056A25-8F15-A54A-9E7C-4AFE2EC3754C}"/>
                </a:ext>
              </a:extLst>
            </p:cNvPr>
            <p:cNvSpPr/>
            <p:nvPr/>
          </p:nvSpPr>
          <p:spPr>
            <a:xfrm>
              <a:off x="0" y="0"/>
              <a:ext cx="6836818" cy="2875454"/>
            </a:xfrm>
            <a:custGeom>
              <a:avLst/>
              <a:gdLst/>
              <a:ahLst/>
              <a:cxnLst/>
              <a:rect l="l" t="t" r="r" b="b"/>
              <a:pathLst>
                <a:path w="6836818" h="2875454">
                  <a:moveTo>
                    <a:pt x="6712359" y="59690"/>
                  </a:moveTo>
                  <a:cubicBezTo>
                    <a:pt x="6747918" y="59690"/>
                    <a:pt x="6777128" y="88900"/>
                    <a:pt x="6777128" y="124460"/>
                  </a:cubicBezTo>
                  <a:lnTo>
                    <a:pt x="6777128" y="2750994"/>
                  </a:lnTo>
                  <a:cubicBezTo>
                    <a:pt x="6777128" y="2786554"/>
                    <a:pt x="6747918" y="2815764"/>
                    <a:pt x="6712359" y="2815764"/>
                  </a:cubicBezTo>
                  <a:lnTo>
                    <a:pt x="124460" y="2815764"/>
                  </a:lnTo>
                  <a:cubicBezTo>
                    <a:pt x="88900" y="2815764"/>
                    <a:pt x="59690" y="2786554"/>
                    <a:pt x="59690" y="2750994"/>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2750994"/>
                  </a:lnTo>
                  <a:cubicBezTo>
                    <a:pt x="0" y="2819574"/>
                    <a:pt x="55880" y="2875454"/>
                    <a:pt x="124460" y="2875454"/>
                  </a:cubicBezTo>
                  <a:lnTo>
                    <a:pt x="6712359" y="2875454"/>
                  </a:lnTo>
                  <a:cubicBezTo>
                    <a:pt x="6780939" y="2875454"/>
                    <a:pt x="6836818" y="2819574"/>
                    <a:pt x="6836818" y="2750994"/>
                  </a:cubicBezTo>
                  <a:lnTo>
                    <a:pt x="6836818" y="124460"/>
                  </a:lnTo>
                  <a:cubicBezTo>
                    <a:pt x="6836818" y="55880"/>
                    <a:pt x="6780939" y="0"/>
                    <a:pt x="6712359" y="0"/>
                  </a:cubicBezTo>
                  <a:close/>
                </a:path>
              </a:pathLst>
            </a:custGeom>
            <a:solidFill>
              <a:srgbClr val="0C1E2C"/>
            </a:solidFill>
          </p:spPr>
        </p:sp>
      </p:grpSp>
      <p:pic>
        <p:nvPicPr>
          <p:cNvPr id="23" name="Picture 18">
            <a:extLst>
              <a:ext uri="{FF2B5EF4-FFF2-40B4-BE49-F238E27FC236}">
                <a16:creationId xmlns:a16="http://schemas.microsoft.com/office/drawing/2014/main" id="{93FA089B-A794-444B-913B-F9BE6734F0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10596" y="99280"/>
            <a:ext cx="3598580" cy="4114800"/>
          </a:xfrm>
          <a:prstGeom prst="rect">
            <a:avLst/>
          </a:prstGeom>
        </p:spPr>
      </p:pic>
      <p:pic>
        <p:nvPicPr>
          <p:cNvPr id="24" name="Picture 18">
            <a:extLst>
              <a:ext uri="{FF2B5EF4-FFF2-40B4-BE49-F238E27FC236}">
                <a16:creationId xmlns:a16="http://schemas.microsoft.com/office/drawing/2014/main" id="{925BF7C2-F289-2E46-9DB4-72BE043CB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6815">
            <a:off x="10820400" y="8020142"/>
            <a:ext cx="3598580" cy="4114800"/>
          </a:xfrm>
          <a:prstGeom prst="rect">
            <a:avLst/>
          </a:prstGeom>
        </p:spPr>
      </p:pic>
      <p:pic>
        <p:nvPicPr>
          <p:cNvPr id="25" name="Picture 18">
            <a:extLst>
              <a:ext uri="{FF2B5EF4-FFF2-40B4-BE49-F238E27FC236}">
                <a16:creationId xmlns:a16="http://schemas.microsoft.com/office/drawing/2014/main" id="{C35E12FB-2B6D-664B-9B82-C5C282FF1E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9194" y="3520231"/>
            <a:ext cx="3941896" cy="4507365"/>
          </a:xfrm>
          <a:prstGeom prst="rect">
            <a:avLst/>
          </a:prstGeom>
        </p:spPr>
      </p:pic>
      <p:pic>
        <p:nvPicPr>
          <p:cNvPr id="30" name="Picture 18">
            <a:extLst>
              <a:ext uri="{FF2B5EF4-FFF2-40B4-BE49-F238E27FC236}">
                <a16:creationId xmlns:a16="http://schemas.microsoft.com/office/drawing/2014/main" id="{208DF4B6-EFDA-D14F-A36C-24F5F61D9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2476">
            <a:off x="3843234" y="-1178713"/>
            <a:ext cx="3598580" cy="4114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grpSp>
        <p:nvGrpSpPr>
          <p:cNvPr id="2" name="Group 2"/>
          <p:cNvGrpSpPr/>
          <p:nvPr/>
        </p:nvGrpSpPr>
        <p:grpSpPr>
          <a:xfrm>
            <a:off x="3537079" y="3932189"/>
            <a:ext cx="11213841" cy="2422623"/>
            <a:chOff x="0" y="0"/>
            <a:chExt cx="14951788" cy="3230164"/>
          </a:xfrm>
        </p:grpSpPr>
        <p:sp>
          <p:nvSpPr>
            <p:cNvPr id="3" name="TextBox 3"/>
            <p:cNvSpPr txBox="1"/>
            <p:nvPr/>
          </p:nvSpPr>
          <p:spPr>
            <a:xfrm>
              <a:off x="0" y="9525"/>
              <a:ext cx="14951788" cy="1768475"/>
            </a:xfrm>
            <a:prstGeom prst="rect">
              <a:avLst/>
            </a:prstGeom>
          </p:spPr>
          <p:txBody>
            <a:bodyPr lIns="0" tIns="0" rIns="0" bIns="0" rtlCol="0" anchor="t">
              <a:spAutoFit/>
            </a:bodyPr>
            <a:lstStyle/>
            <a:p>
              <a:pPr algn="ctr">
                <a:lnSpc>
                  <a:spcPts val="10560"/>
                </a:lnSpc>
              </a:pPr>
              <a:r>
                <a:rPr lang="en-US" sz="8799">
                  <a:solidFill>
                    <a:srgbClr val="A9E5DD"/>
                  </a:solidFill>
                  <a:latin typeface="Berkshire Swash"/>
                </a:rPr>
                <a:t>Thank you </a:t>
              </a:r>
            </a:p>
          </p:txBody>
        </p:sp>
        <p:sp>
          <p:nvSpPr>
            <p:cNvPr id="4" name="TextBox 4"/>
            <p:cNvSpPr txBox="1"/>
            <p:nvPr/>
          </p:nvSpPr>
          <p:spPr>
            <a:xfrm>
              <a:off x="0" y="2340106"/>
              <a:ext cx="14951788" cy="890058"/>
            </a:xfrm>
            <a:prstGeom prst="rect">
              <a:avLst/>
            </a:prstGeom>
          </p:spPr>
          <p:txBody>
            <a:bodyPr lIns="0" tIns="0" rIns="0" bIns="0" rtlCol="0" anchor="t">
              <a:spAutoFit/>
            </a:bodyPr>
            <a:lstStyle/>
            <a:p>
              <a:pPr algn="ctr">
                <a:lnSpc>
                  <a:spcPts val="5600"/>
                </a:lnSpc>
                <a:spcBef>
                  <a:spcPct val="0"/>
                </a:spcBef>
              </a:pPr>
              <a:r>
                <a:rPr lang="en-US" sz="3999">
                  <a:solidFill>
                    <a:srgbClr val="FFFFFF"/>
                  </a:solidFill>
                  <a:latin typeface="Assistant Regular"/>
                </a:rPr>
                <a:t>Shaima Alzahrani  </a:t>
              </a:r>
            </a:p>
          </p:txBody>
        </p:sp>
      </p:grpSp>
      <p:grpSp>
        <p:nvGrpSpPr>
          <p:cNvPr id="9" name="Group 9"/>
          <p:cNvGrpSpPr/>
          <p:nvPr/>
        </p:nvGrpSpPr>
        <p:grpSpPr>
          <a:xfrm>
            <a:off x="1028700" y="1679406"/>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7225">
            <a:off x="4683711" y="8293480"/>
            <a:ext cx="716501" cy="1027311"/>
          </a:xfrm>
          <a:prstGeom prst="rect">
            <a:avLst/>
          </a:prstGeom>
        </p:spPr>
      </p:pic>
      <p:grpSp>
        <p:nvGrpSpPr>
          <p:cNvPr id="12" name="Group 12"/>
          <p:cNvGrpSpPr/>
          <p:nvPr/>
        </p:nvGrpSpPr>
        <p:grpSpPr>
          <a:xfrm>
            <a:off x="17259300" y="4962959"/>
            <a:ext cx="180541" cy="18054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8571891" y="9258300"/>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83141">
            <a:off x="1353910" y="3369099"/>
            <a:ext cx="1477875" cy="8329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86699">
            <a:off x="12938585" y="357299"/>
            <a:ext cx="834019" cy="1195808"/>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34405">
            <a:off x="15540498" y="8194501"/>
            <a:ext cx="1429491" cy="805713"/>
          </a:xfrm>
          <a:prstGeom prst="rect">
            <a:avLst/>
          </a:prstGeom>
        </p:spPr>
      </p:pic>
      <p:grpSp>
        <p:nvGrpSpPr>
          <p:cNvPr id="19" name="Group 19"/>
          <p:cNvGrpSpPr/>
          <p:nvPr/>
        </p:nvGrpSpPr>
        <p:grpSpPr>
          <a:xfrm>
            <a:off x="8752432" y="864932"/>
            <a:ext cx="180541" cy="180541"/>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1" name="Group 21"/>
          <p:cNvGrpSpPr/>
          <p:nvPr/>
        </p:nvGrpSpPr>
        <p:grpSpPr>
          <a:xfrm>
            <a:off x="12466713" y="8482193"/>
            <a:ext cx="180541" cy="18054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4" name="Picture 10">
            <a:extLst>
              <a:ext uri="{FF2B5EF4-FFF2-40B4-BE49-F238E27FC236}">
                <a16:creationId xmlns:a16="http://schemas.microsoft.com/office/drawing/2014/main" id="{FA5D78E7-8E8B-8E4D-A3F5-49F2F73612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51276">
            <a:off x="-914847" y="6775976"/>
            <a:ext cx="6258102" cy="3356618"/>
          </a:xfrm>
          <a:prstGeom prst="rect">
            <a:avLst/>
          </a:prstGeom>
        </p:spPr>
      </p:pic>
      <p:pic>
        <p:nvPicPr>
          <p:cNvPr id="25" name="Picture 23">
            <a:extLst>
              <a:ext uri="{FF2B5EF4-FFF2-40B4-BE49-F238E27FC236}">
                <a16:creationId xmlns:a16="http://schemas.microsoft.com/office/drawing/2014/main" id="{A1DE26C2-5930-8B43-BCB6-BC2350069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9878">
            <a:off x="13090785" y="-2433687"/>
            <a:ext cx="7034954" cy="6702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0B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5070" y="856290"/>
            <a:ext cx="1001262" cy="1435600"/>
          </a:xfrm>
          <a:prstGeom prst="rect">
            <a:avLst/>
          </a:prstGeom>
        </p:spPr>
      </p:pic>
      <p:grpSp>
        <p:nvGrpSpPr>
          <p:cNvPr id="3" name="Group 3"/>
          <p:cNvGrpSpPr/>
          <p:nvPr/>
        </p:nvGrpSpPr>
        <p:grpSpPr>
          <a:xfrm>
            <a:off x="14136387" y="1483820"/>
            <a:ext cx="180541" cy="1805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5DD"/>
            </a:solidFill>
          </p:spPr>
        </p:sp>
      </p:grpSp>
      <p:sp>
        <p:nvSpPr>
          <p:cNvPr id="9" name="TextBox 9"/>
          <p:cNvSpPr txBox="1"/>
          <p:nvPr/>
        </p:nvSpPr>
        <p:spPr>
          <a:xfrm>
            <a:off x="1849320" y="3619500"/>
            <a:ext cx="7294680" cy="5198026"/>
          </a:xfrm>
          <a:prstGeom prst="rect">
            <a:avLst/>
          </a:prstGeom>
        </p:spPr>
        <p:txBody>
          <a:bodyPr lIns="0" tIns="0" rIns="0" bIns="0" rtlCol="0" anchor="t">
            <a:spAutoFit/>
          </a:bodyPr>
          <a:lstStyle/>
          <a:p>
            <a:pPr marL="742950" indent="-742950">
              <a:lnSpc>
                <a:spcPts val="4480"/>
              </a:lnSpc>
              <a:spcBef>
                <a:spcPct val="0"/>
              </a:spcBef>
              <a:buAutoNum type="arabicPeriod"/>
            </a:pPr>
            <a:r>
              <a:rPr lang="en-US" sz="4400" dirty="0">
                <a:solidFill>
                  <a:srgbClr val="FFFFFF"/>
                </a:solidFill>
                <a:latin typeface="Assistant Regular"/>
              </a:rPr>
              <a:t>Introduction </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2.   Design</a:t>
            </a:r>
          </a:p>
          <a:p>
            <a:pPr>
              <a:lnSpc>
                <a:spcPts val="4480"/>
              </a:lnSpc>
              <a:spcBef>
                <a:spcPct val="0"/>
              </a:spcBef>
            </a:pPr>
            <a:endParaRPr lang="en-US" sz="4400" dirty="0">
              <a:solidFill>
                <a:srgbClr val="FFFFFF"/>
              </a:solidFill>
              <a:latin typeface="Assistant Regular"/>
            </a:endParaRPr>
          </a:p>
          <a:p>
            <a:pPr marL="742950" indent="-742950">
              <a:lnSpc>
                <a:spcPts val="4480"/>
              </a:lnSpc>
              <a:spcBef>
                <a:spcPct val="0"/>
              </a:spcBef>
              <a:buAutoNum type="arabicPeriod" startAt="3"/>
            </a:pPr>
            <a:r>
              <a:rPr lang="en-US" sz="4400" dirty="0">
                <a:solidFill>
                  <a:srgbClr val="FFFFFF"/>
                </a:solidFill>
                <a:latin typeface="Assistant Regular"/>
              </a:rPr>
              <a:t>Analysis and results</a:t>
            </a:r>
          </a:p>
          <a:p>
            <a:pPr marL="742950" indent="-742950">
              <a:lnSpc>
                <a:spcPts val="4480"/>
              </a:lnSpc>
              <a:spcBef>
                <a:spcPct val="0"/>
              </a:spcBef>
              <a:buAutoNum type="arabicPeriod" startAt="3"/>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4.   Tools</a:t>
            </a:r>
          </a:p>
          <a:p>
            <a:pPr>
              <a:lnSpc>
                <a:spcPts val="4480"/>
              </a:lnSpc>
              <a:spcBef>
                <a:spcPct val="0"/>
              </a:spcBef>
            </a:pPr>
            <a:endParaRPr lang="en-US" sz="4400" dirty="0">
              <a:solidFill>
                <a:srgbClr val="FFFFFF"/>
              </a:solidFill>
              <a:latin typeface="Assistant Regular"/>
            </a:endParaRPr>
          </a:p>
          <a:p>
            <a:pPr>
              <a:lnSpc>
                <a:spcPts val="4480"/>
              </a:lnSpc>
              <a:spcBef>
                <a:spcPct val="0"/>
              </a:spcBef>
            </a:pPr>
            <a:r>
              <a:rPr lang="en-US" sz="4400" dirty="0">
                <a:solidFill>
                  <a:srgbClr val="FFFFFF"/>
                </a:solidFill>
                <a:latin typeface="Assistant Regular"/>
              </a:rPr>
              <a:t>5.   Conclusion</a:t>
            </a:r>
          </a:p>
        </p:txBody>
      </p:sp>
      <p:sp>
        <p:nvSpPr>
          <p:cNvPr id="10" name="TextBox 10"/>
          <p:cNvSpPr txBox="1"/>
          <p:nvPr/>
        </p:nvSpPr>
        <p:spPr>
          <a:xfrm>
            <a:off x="1028700" y="1038225"/>
            <a:ext cx="7294680" cy="1305294"/>
          </a:xfrm>
          <a:prstGeom prst="rect">
            <a:avLst/>
          </a:prstGeom>
        </p:spPr>
        <p:txBody>
          <a:bodyPr lIns="0" tIns="0" rIns="0" bIns="0" rtlCol="0" anchor="t">
            <a:spAutoFit/>
          </a:bodyPr>
          <a:lstStyle/>
          <a:p>
            <a:pPr>
              <a:lnSpc>
                <a:spcPts val="10559"/>
              </a:lnSpc>
            </a:pPr>
            <a:r>
              <a:rPr lang="en-US" sz="8799" dirty="0">
                <a:solidFill>
                  <a:srgbClr val="FDFFD1"/>
                </a:solidFill>
                <a:latin typeface="Berkshire Swash"/>
              </a:rPr>
              <a:t>C</a:t>
            </a:r>
            <a:r>
              <a:rPr lang="en-US" sz="8799">
                <a:solidFill>
                  <a:srgbClr val="FDFFD1"/>
                </a:solidFill>
                <a:latin typeface="Berkshire Swash"/>
              </a:rPr>
              <a:t>ontents </a:t>
            </a:r>
            <a:endParaRPr lang="en-US" sz="8799" dirty="0">
              <a:solidFill>
                <a:srgbClr val="FDFFD1"/>
              </a:solidFill>
              <a:latin typeface="Berkshire Swa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2273615" y="1028700"/>
            <a:ext cx="13740769" cy="7648459"/>
            <a:chOff x="0" y="0"/>
            <a:chExt cx="18321025" cy="10197946"/>
          </a:xfrm>
        </p:grpSpPr>
        <p:sp>
          <p:nvSpPr>
            <p:cNvPr id="3" name="TextBox 3"/>
            <p:cNvSpPr txBox="1"/>
            <p:nvPr/>
          </p:nvSpPr>
          <p:spPr>
            <a:xfrm>
              <a:off x="0" y="9525"/>
              <a:ext cx="18321025" cy="2228264"/>
            </a:xfrm>
            <a:prstGeom prst="rect">
              <a:avLst/>
            </a:prstGeom>
          </p:spPr>
          <p:txBody>
            <a:bodyPr lIns="0" tIns="0" rIns="0" bIns="0" rtlCol="0" anchor="t">
              <a:spAutoFit/>
            </a:bodyPr>
            <a:lstStyle/>
            <a:p>
              <a:pPr algn="ctr">
                <a:lnSpc>
                  <a:spcPts val="13290"/>
                </a:lnSpc>
              </a:pPr>
              <a:r>
                <a:rPr lang="en-US" sz="11075">
                  <a:solidFill>
                    <a:srgbClr val="0C1E2C"/>
                  </a:solidFill>
                  <a:latin typeface="Berkshire Swash"/>
                </a:rPr>
                <a:t>Introduction</a:t>
              </a:r>
            </a:p>
          </p:txBody>
        </p:sp>
        <p:grpSp>
          <p:nvGrpSpPr>
            <p:cNvPr id="4" name="Group 4"/>
            <p:cNvGrpSpPr/>
            <p:nvPr/>
          </p:nvGrpSpPr>
          <p:grpSpPr>
            <a:xfrm>
              <a:off x="537558" y="3250431"/>
              <a:ext cx="17245910" cy="6947514"/>
              <a:chOff x="0" y="0"/>
              <a:chExt cx="13921088" cy="5608110"/>
            </a:xfrm>
          </p:grpSpPr>
          <p:sp>
            <p:nvSpPr>
              <p:cNvPr id="5" name="Freeform 5"/>
              <p:cNvSpPr/>
              <p:nvPr/>
            </p:nvSpPr>
            <p:spPr>
              <a:xfrm>
                <a:off x="31750" y="31750"/>
                <a:ext cx="13857588" cy="5544610"/>
              </a:xfrm>
              <a:custGeom>
                <a:avLst/>
                <a:gdLst/>
                <a:ahLst/>
                <a:cxnLst/>
                <a:rect l="l" t="t" r="r" b="b"/>
                <a:pathLst>
                  <a:path w="13857588" h="5544610">
                    <a:moveTo>
                      <a:pt x="13764878" y="5544610"/>
                    </a:moveTo>
                    <a:lnTo>
                      <a:pt x="92710" y="5544610"/>
                    </a:lnTo>
                    <a:cubicBezTo>
                      <a:pt x="41910" y="5544610"/>
                      <a:pt x="0" y="5502700"/>
                      <a:pt x="0" y="5451900"/>
                    </a:cubicBezTo>
                    <a:lnTo>
                      <a:pt x="0" y="92710"/>
                    </a:lnTo>
                    <a:cubicBezTo>
                      <a:pt x="0" y="41910"/>
                      <a:pt x="41910" y="0"/>
                      <a:pt x="92710" y="0"/>
                    </a:cubicBezTo>
                    <a:lnTo>
                      <a:pt x="13763608" y="0"/>
                    </a:lnTo>
                    <a:cubicBezTo>
                      <a:pt x="13814408" y="0"/>
                      <a:pt x="13856319" y="41910"/>
                      <a:pt x="13856319" y="92710"/>
                    </a:cubicBezTo>
                    <a:lnTo>
                      <a:pt x="13856319" y="5450630"/>
                    </a:lnTo>
                    <a:cubicBezTo>
                      <a:pt x="13857588" y="5502700"/>
                      <a:pt x="13815678" y="5544610"/>
                      <a:pt x="13764878" y="5544610"/>
                    </a:cubicBezTo>
                    <a:close/>
                  </a:path>
                </a:pathLst>
              </a:custGeom>
              <a:solidFill>
                <a:srgbClr val="E6E6E6"/>
              </a:solidFill>
            </p:spPr>
          </p:sp>
          <p:sp>
            <p:nvSpPr>
              <p:cNvPr id="6" name="Freeform 6"/>
              <p:cNvSpPr/>
              <p:nvPr/>
            </p:nvSpPr>
            <p:spPr>
              <a:xfrm>
                <a:off x="0" y="0"/>
                <a:ext cx="13921088" cy="5608110"/>
              </a:xfrm>
              <a:custGeom>
                <a:avLst/>
                <a:gdLst/>
                <a:ahLst/>
                <a:cxnLst/>
                <a:rect l="l" t="t" r="r" b="b"/>
                <a:pathLst>
                  <a:path w="13921088" h="5608110">
                    <a:moveTo>
                      <a:pt x="13796628" y="59690"/>
                    </a:moveTo>
                    <a:cubicBezTo>
                      <a:pt x="13832188" y="59690"/>
                      <a:pt x="13861397" y="88900"/>
                      <a:pt x="13861397" y="124460"/>
                    </a:cubicBezTo>
                    <a:lnTo>
                      <a:pt x="13861397" y="5483650"/>
                    </a:lnTo>
                    <a:cubicBezTo>
                      <a:pt x="13861397" y="5519210"/>
                      <a:pt x="13832188" y="5548420"/>
                      <a:pt x="13796628" y="5548420"/>
                    </a:cubicBezTo>
                    <a:lnTo>
                      <a:pt x="124460" y="5548420"/>
                    </a:lnTo>
                    <a:cubicBezTo>
                      <a:pt x="88900" y="5548420"/>
                      <a:pt x="59690" y="5519210"/>
                      <a:pt x="59690" y="5483650"/>
                    </a:cubicBezTo>
                    <a:lnTo>
                      <a:pt x="59690" y="124460"/>
                    </a:lnTo>
                    <a:cubicBezTo>
                      <a:pt x="59690" y="88900"/>
                      <a:pt x="88900" y="59690"/>
                      <a:pt x="124460" y="59690"/>
                    </a:cubicBezTo>
                    <a:lnTo>
                      <a:pt x="13796628" y="59690"/>
                    </a:lnTo>
                    <a:moveTo>
                      <a:pt x="13796628" y="0"/>
                    </a:moveTo>
                    <a:lnTo>
                      <a:pt x="124460" y="0"/>
                    </a:lnTo>
                    <a:cubicBezTo>
                      <a:pt x="55880" y="0"/>
                      <a:pt x="0" y="55880"/>
                      <a:pt x="0" y="124460"/>
                    </a:cubicBezTo>
                    <a:lnTo>
                      <a:pt x="0" y="5483650"/>
                    </a:lnTo>
                    <a:cubicBezTo>
                      <a:pt x="0" y="5552230"/>
                      <a:pt x="55880" y="5608110"/>
                      <a:pt x="124460" y="5608110"/>
                    </a:cubicBezTo>
                    <a:lnTo>
                      <a:pt x="13796628" y="5608110"/>
                    </a:lnTo>
                    <a:cubicBezTo>
                      <a:pt x="13865208" y="5608110"/>
                      <a:pt x="13921088" y="5552230"/>
                      <a:pt x="13921088" y="5483650"/>
                    </a:cubicBezTo>
                    <a:lnTo>
                      <a:pt x="13921088" y="124460"/>
                    </a:lnTo>
                    <a:cubicBezTo>
                      <a:pt x="13921088" y="55880"/>
                      <a:pt x="13865208" y="0"/>
                      <a:pt x="13796628" y="0"/>
                    </a:cubicBezTo>
                    <a:close/>
                  </a:path>
                </a:pathLst>
              </a:custGeom>
              <a:solidFill>
                <a:srgbClr val="0C1E2C"/>
              </a:solidFill>
            </p:spPr>
          </p:sp>
        </p:grpSp>
      </p:grpSp>
      <p:sp>
        <p:nvSpPr>
          <p:cNvPr id="7" name="TextBox 7"/>
          <p:cNvSpPr txBox="1"/>
          <p:nvPr/>
        </p:nvSpPr>
        <p:spPr>
          <a:xfrm>
            <a:off x="2782239" y="4094329"/>
            <a:ext cx="12723523" cy="4700261"/>
          </a:xfrm>
          <a:prstGeom prst="rect">
            <a:avLst/>
          </a:prstGeom>
        </p:spPr>
        <p:txBody>
          <a:bodyPr lIns="0" tIns="0" rIns="0" bIns="0" rtlCol="0" anchor="t">
            <a:spAutoFit/>
          </a:bodyPr>
          <a:lstStyle/>
          <a:p>
            <a:pPr algn="ctr">
              <a:lnSpc>
                <a:spcPts val="4663"/>
              </a:lnSpc>
            </a:pPr>
            <a:r>
              <a:rPr lang="en-US" sz="3200" b="1" dirty="0">
                <a:solidFill>
                  <a:srgbClr val="0C1E2C"/>
                </a:solidFill>
                <a:latin typeface="Assistant Regular"/>
              </a:rPr>
              <a:t>Recommendation systems are used everywhere these days. Netflix , Amazon Prime , YouTube , Online shopping sites etc.</a:t>
            </a:r>
          </a:p>
          <a:p>
            <a:pPr algn="ctr">
              <a:lnSpc>
                <a:spcPts val="4663"/>
              </a:lnSpc>
            </a:pPr>
            <a:r>
              <a:rPr lang="en-US" sz="3200" b="1" dirty="0">
                <a:solidFill>
                  <a:srgbClr val="0C1E2C"/>
                </a:solidFill>
                <a:latin typeface="Arimo"/>
              </a:rPr>
              <a:t>This project aimed to provides suggestions by movies Recommendation system. To help people find the most popular movies according to people's ratings. by implement an exploratory data analysis on the dataset for 10000 Popular movies based on the TMDB ratings.</a:t>
            </a:r>
          </a:p>
          <a:p>
            <a:pPr algn="ctr">
              <a:lnSpc>
                <a:spcPts val="4663"/>
              </a:lnSpc>
              <a:spcBef>
                <a:spcPct val="0"/>
              </a:spcBef>
            </a:pPr>
            <a:endParaRPr lang="en-US" sz="999" dirty="0">
              <a:solidFill>
                <a:srgbClr val="0C1E2C"/>
              </a:solidFill>
              <a:latin typeface="Arimo"/>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27495">
            <a:off x="15209660" y="4565262"/>
            <a:ext cx="5647283" cy="3028997"/>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23160" y="9258300"/>
            <a:ext cx="5647283" cy="302899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51276">
            <a:off x="-550026" y="-81454"/>
            <a:ext cx="5647283" cy="3028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949642"/>
            <a:ext cx="10274773" cy="1508443"/>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Design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122613">
            <a:off x="724143" y="327464"/>
            <a:ext cx="2850872" cy="3588053"/>
          </a:xfrm>
          <a:prstGeom prst="rect">
            <a:avLst/>
          </a:prstGeom>
        </p:spPr>
      </p:pic>
      <p:sp>
        <p:nvSpPr>
          <p:cNvPr id="3" name="TextBox 3"/>
          <p:cNvSpPr txBox="1"/>
          <p:nvPr/>
        </p:nvSpPr>
        <p:spPr>
          <a:xfrm>
            <a:off x="4944218" y="626065"/>
            <a:ext cx="8399562" cy="1533525"/>
          </a:xfrm>
          <a:prstGeom prst="rect">
            <a:avLst/>
          </a:prstGeom>
        </p:spPr>
        <p:txBody>
          <a:bodyPr lIns="0" tIns="0" rIns="0" bIns="0" rtlCol="0" anchor="t">
            <a:spAutoFit/>
          </a:bodyPr>
          <a:lstStyle/>
          <a:p>
            <a:pPr algn="ctr">
              <a:lnSpc>
                <a:spcPts val="12599"/>
              </a:lnSpc>
            </a:pPr>
            <a:r>
              <a:rPr lang="en-US" sz="9000" dirty="0">
                <a:solidFill>
                  <a:srgbClr val="000000"/>
                </a:solidFill>
                <a:latin typeface="Berkshire Swash"/>
              </a:rPr>
              <a:t>Rows &amp; columns</a:t>
            </a:r>
            <a:r>
              <a:rPr lang="en-US" sz="1200" dirty="0">
                <a:solidFill>
                  <a:srgbClr val="000000"/>
                </a:solidFill>
                <a:latin typeface="Berkshire Swash"/>
              </a:rPr>
              <a:t> </a:t>
            </a:r>
          </a:p>
        </p:txBody>
      </p:sp>
      <p:sp>
        <p:nvSpPr>
          <p:cNvPr id="4" name="TextBox 4"/>
          <p:cNvSpPr txBox="1"/>
          <p:nvPr/>
        </p:nvSpPr>
        <p:spPr>
          <a:xfrm>
            <a:off x="3229854" y="2739843"/>
            <a:ext cx="11828290" cy="2476914"/>
          </a:xfrm>
          <a:prstGeom prst="rect">
            <a:avLst/>
          </a:prstGeom>
        </p:spPr>
        <p:txBody>
          <a:bodyPr lIns="0" tIns="0" rIns="0" bIns="0" rtlCol="0" anchor="t">
            <a:spAutoFit/>
          </a:bodyPr>
          <a:lstStyle/>
          <a:p>
            <a:pPr algn="ctr">
              <a:lnSpc>
                <a:spcPts val="4977"/>
              </a:lnSpc>
            </a:pPr>
            <a:r>
              <a:rPr lang="en-US" sz="3555" dirty="0">
                <a:solidFill>
                  <a:srgbClr val="000000"/>
                </a:solidFill>
                <a:latin typeface="Open Sans"/>
              </a:rPr>
              <a:t>This data provided by Kaggle</a:t>
            </a:r>
          </a:p>
          <a:p>
            <a:pPr algn="ctr">
              <a:lnSpc>
                <a:spcPts val="4977"/>
              </a:lnSpc>
            </a:pPr>
            <a:r>
              <a:rPr lang="en-US" sz="3555" dirty="0">
                <a:solidFill>
                  <a:srgbClr val="000000"/>
                </a:solidFill>
                <a:latin typeface="Open Sans"/>
              </a:rPr>
              <a:t> contains 10,000 movies divided into 13 columns:</a:t>
            </a:r>
          </a:p>
          <a:p>
            <a:pPr algn="ctr">
              <a:lnSpc>
                <a:spcPts val="4977"/>
              </a:lnSpc>
            </a:pPr>
            <a:endParaRPr lang="en-US" sz="3555" dirty="0">
              <a:solidFill>
                <a:srgbClr val="000000"/>
              </a:solidFill>
              <a:latin typeface="Open Sans"/>
            </a:endParaRPr>
          </a:p>
          <a:p>
            <a:pPr algn="ctr">
              <a:lnSpc>
                <a:spcPts val="4977"/>
              </a:lnSpc>
            </a:pPr>
            <a:r>
              <a:rPr lang="en-US" sz="3555" dirty="0">
                <a:solidFill>
                  <a:srgbClr val="000000"/>
                </a:solidFill>
                <a:latin typeface="Open Sans"/>
              </a:rPr>
              <a:t> </a:t>
            </a:r>
          </a:p>
        </p:txBody>
      </p:sp>
      <p:pic>
        <p:nvPicPr>
          <p:cNvPr id="6" name="صورة 5">
            <a:extLst>
              <a:ext uri="{FF2B5EF4-FFF2-40B4-BE49-F238E27FC236}">
                <a16:creationId xmlns:a16="http://schemas.microsoft.com/office/drawing/2014/main" id="{19591B4B-9771-8D43-9746-87D7ADE0A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83" y="4675810"/>
            <a:ext cx="17205032" cy="5160157"/>
          </a:xfrm>
          <a:prstGeom prst="rect">
            <a:avLst/>
          </a:prstGeom>
        </p:spPr>
      </p:pic>
      <p:sp>
        <p:nvSpPr>
          <p:cNvPr id="9" name="Freeform 8">
            <a:extLst>
              <a:ext uri="{FF2B5EF4-FFF2-40B4-BE49-F238E27FC236}">
                <a16:creationId xmlns:a16="http://schemas.microsoft.com/office/drawing/2014/main" id="{CC16622F-1D97-0742-BB14-1AD829B1849C}"/>
              </a:ext>
            </a:extLst>
          </p:cNvPr>
          <p:cNvSpPr/>
          <p:nvPr/>
        </p:nvSpPr>
        <p:spPr>
          <a:xfrm>
            <a:off x="228600" y="4470400"/>
            <a:ext cx="17830800" cy="5378267"/>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6233456" y="4437062"/>
            <a:ext cx="5047087" cy="1412875"/>
            <a:chOff x="0" y="0"/>
            <a:chExt cx="6836818" cy="1913890"/>
          </a:xfrm>
        </p:grpSpPr>
        <p:sp>
          <p:nvSpPr>
            <p:cNvPr id="3" name="Freeform 3"/>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4" name="Freeform 4"/>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5" name="Group 5"/>
          <p:cNvGrpSpPr/>
          <p:nvPr/>
        </p:nvGrpSpPr>
        <p:grpSpPr>
          <a:xfrm>
            <a:off x="8640422" y="6743700"/>
            <a:ext cx="5047087" cy="1412875"/>
            <a:chOff x="0" y="0"/>
            <a:chExt cx="6836818" cy="1913890"/>
          </a:xfrm>
        </p:grpSpPr>
        <p:sp>
          <p:nvSpPr>
            <p:cNvPr id="6" name="Freeform 6"/>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txBody>
            <a:bodyPr/>
            <a:lstStyle/>
            <a:p>
              <a:endParaRPr lang="ar-SA" dirty="0"/>
            </a:p>
          </p:txBody>
        </p:sp>
        <p:sp>
          <p:nvSpPr>
            <p:cNvPr id="7" name="Freeform 7"/>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grpSp>
        <p:nvGrpSpPr>
          <p:cNvPr id="8" name="Group 8"/>
          <p:cNvGrpSpPr/>
          <p:nvPr/>
        </p:nvGrpSpPr>
        <p:grpSpPr>
          <a:xfrm>
            <a:off x="12212213" y="4426324"/>
            <a:ext cx="5047087" cy="1412875"/>
            <a:chOff x="0" y="0"/>
            <a:chExt cx="6836818" cy="1913890"/>
          </a:xfrm>
        </p:grpSpPr>
        <p:sp>
          <p:nvSpPr>
            <p:cNvPr id="9" name="Freeform 9"/>
            <p:cNvSpPr/>
            <p:nvPr/>
          </p:nvSpPr>
          <p:spPr>
            <a:xfrm>
              <a:off x="31750" y="31750"/>
              <a:ext cx="6773318" cy="1850390"/>
            </a:xfrm>
            <a:custGeom>
              <a:avLst/>
              <a:gdLst/>
              <a:ahLst/>
              <a:cxnLst/>
              <a:rect l="l" t="t" r="r" b="b"/>
              <a:pathLst>
                <a:path w="6773318" h="1850390">
                  <a:moveTo>
                    <a:pt x="6680609" y="1850390"/>
                  </a:moveTo>
                  <a:lnTo>
                    <a:pt x="92710" y="1850390"/>
                  </a:lnTo>
                  <a:cubicBezTo>
                    <a:pt x="41910" y="1850390"/>
                    <a:pt x="0" y="1808480"/>
                    <a:pt x="0" y="1757680"/>
                  </a:cubicBezTo>
                  <a:lnTo>
                    <a:pt x="0" y="92710"/>
                  </a:lnTo>
                  <a:cubicBezTo>
                    <a:pt x="0" y="41910"/>
                    <a:pt x="41910" y="0"/>
                    <a:pt x="92710" y="0"/>
                  </a:cubicBezTo>
                  <a:lnTo>
                    <a:pt x="6679339" y="0"/>
                  </a:lnTo>
                  <a:cubicBezTo>
                    <a:pt x="6730139" y="0"/>
                    <a:pt x="6772049" y="41910"/>
                    <a:pt x="6772049" y="92710"/>
                  </a:cubicBezTo>
                  <a:lnTo>
                    <a:pt x="6772049" y="1756410"/>
                  </a:lnTo>
                  <a:cubicBezTo>
                    <a:pt x="6773318" y="1808480"/>
                    <a:pt x="6731409" y="1850390"/>
                    <a:pt x="6680609" y="1850390"/>
                  </a:cubicBezTo>
                  <a:close/>
                </a:path>
              </a:pathLst>
            </a:custGeom>
            <a:solidFill>
              <a:srgbClr val="E6E6E6"/>
            </a:solidFill>
          </p:spPr>
        </p:sp>
        <p:sp>
          <p:nvSpPr>
            <p:cNvPr id="10" name="Freeform 10"/>
            <p:cNvSpPr/>
            <p:nvPr/>
          </p:nvSpPr>
          <p:spPr>
            <a:xfrm>
              <a:off x="0" y="0"/>
              <a:ext cx="6836818" cy="1913890"/>
            </a:xfrm>
            <a:custGeom>
              <a:avLst/>
              <a:gdLst/>
              <a:ahLst/>
              <a:cxnLst/>
              <a:rect l="l" t="t" r="r" b="b"/>
              <a:pathLst>
                <a:path w="6836818" h="1913890">
                  <a:moveTo>
                    <a:pt x="6712359" y="59690"/>
                  </a:moveTo>
                  <a:cubicBezTo>
                    <a:pt x="6747918" y="59690"/>
                    <a:pt x="6777128" y="88900"/>
                    <a:pt x="6777128" y="124460"/>
                  </a:cubicBezTo>
                  <a:lnTo>
                    <a:pt x="6777128" y="1789430"/>
                  </a:lnTo>
                  <a:cubicBezTo>
                    <a:pt x="6777128" y="1824990"/>
                    <a:pt x="6747918" y="1854200"/>
                    <a:pt x="6712359" y="1854200"/>
                  </a:cubicBezTo>
                  <a:lnTo>
                    <a:pt x="124460" y="1854200"/>
                  </a:lnTo>
                  <a:cubicBezTo>
                    <a:pt x="88900" y="1854200"/>
                    <a:pt x="59690" y="1824990"/>
                    <a:pt x="59690" y="1789430"/>
                  </a:cubicBezTo>
                  <a:lnTo>
                    <a:pt x="59690" y="124460"/>
                  </a:lnTo>
                  <a:cubicBezTo>
                    <a:pt x="59690" y="88900"/>
                    <a:pt x="88900" y="59690"/>
                    <a:pt x="124460" y="59690"/>
                  </a:cubicBezTo>
                  <a:lnTo>
                    <a:pt x="6712359" y="59690"/>
                  </a:lnTo>
                  <a:moveTo>
                    <a:pt x="6712359" y="0"/>
                  </a:moveTo>
                  <a:lnTo>
                    <a:pt x="124460" y="0"/>
                  </a:lnTo>
                  <a:cubicBezTo>
                    <a:pt x="55880" y="0"/>
                    <a:pt x="0" y="55880"/>
                    <a:pt x="0" y="124460"/>
                  </a:cubicBezTo>
                  <a:lnTo>
                    <a:pt x="0" y="1789430"/>
                  </a:lnTo>
                  <a:cubicBezTo>
                    <a:pt x="0" y="1858010"/>
                    <a:pt x="55880" y="1913890"/>
                    <a:pt x="124460" y="1913890"/>
                  </a:cubicBezTo>
                  <a:lnTo>
                    <a:pt x="6712359" y="1913890"/>
                  </a:lnTo>
                  <a:cubicBezTo>
                    <a:pt x="6780939" y="1913890"/>
                    <a:pt x="6836818" y="1858010"/>
                    <a:pt x="6836818" y="1789430"/>
                  </a:cubicBezTo>
                  <a:lnTo>
                    <a:pt x="6836818" y="124460"/>
                  </a:lnTo>
                  <a:cubicBezTo>
                    <a:pt x="6836818" y="55880"/>
                    <a:pt x="6780939" y="0"/>
                    <a:pt x="6712359" y="0"/>
                  </a:cubicBezTo>
                  <a:close/>
                </a:path>
              </a:pathLst>
            </a:custGeom>
            <a:solidFill>
              <a:srgbClr val="0C1E2C"/>
            </a:solidFill>
          </p:spPr>
        </p:sp>
      </p:grpSp>
      <p:pic>
        <p:nvPicPr>
          <p:cNvPr id="14" name="Picture 14"/>
          <p:cNvPicPr>
            <a:picLocks noChangeAspect="1"/>
          </p:cNvPicPr>
          <p:nvPr/>
        </p:nvPicPr>
        <p:blipFill>
          <a:blip r:embed="rId2"/>
          <a:srcRect l="10000" r="10000"/>
          <a:stretch>
            <a:fillRect/>
          </a:stretch>
        </p:blipFill>
        <p:spPr>
          <a:xfrm>
            <a:off x="0" y="0"/>
            <a:ext cx="5486400" cy="10287000"/>
          </a:xfrm>
          <a:prstGeom prst="rect">
            <a:avLst/>
          </a:prstGeom>
        </p:spPr>
      </p:pic>
      <p:sp>
        <p:nvSpPr>
          <p:cNvPr id="17" name="TextBox 17"/>
          <p:cNvSpPr txBox="1"/>
          <p:nvPr/>
        </p:nvSpPr>
        <p:spPr>
          <a:xfrm>
            <a:off x="6620456" y="1035844"/>
            <a:ext cx="10638844" cy="1326356"/>
          </a:xfrm>
          <a:prstGeom prst="rect">
            <a:avLst/>
          </a:prstGeom>
        </p:spPr>
        <p:txBody>
          <a:bodyPr lIns="0" tIns="0" rIns="0" bIns="0" rtlCol="0" anchor="t">
            <a:spAutoFit/>
          </a:bodyPr>
          <a:lstStyle/>
          <a:p>
            <a:pPr>
              <a:lnSpc>
                <a:spcPts val="10560"/>
              </a:lnSpc>
            </a:pPr>
            <a:r>
              <a:rPr lang="en-US" sz="8799" dirty="0">
                <a:solidFill>
                  <a:srgbClr val="0C1E2C"/>
                </a:solidFill>
                <a:latin typeface="Berkshire Swash"/>
              </a:rPr>
              <a:t>Challenges</a:t>
            </a:r>
          </a:p>
        </p:txBody>
      </p:sp>
      <p:sp>
        <p:nvSpPr>
          <p:cNvPr id="18" name="TextBox 18"/>
          <p:cNvSpPr txBox="1"/>
          <p:nvPr/>
        </p:nvSpPr>
        <p:spPr>
          <a:xfrm>
            <a:off x="6029989" y="4664492"/>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1. Remove </a:t>
            </a:r>
            <a:r>
              <a:rPr lang="en-US" sz="3200" dirty="0">
                <a:latin typeface="Assistant" pitchFamily="2" charset="-79"/>
                <a:cs typeface="Assistant" pitchFamily="2" charset="-79"/>
              </a:rPr>
              <a:t>missing values</a:t>
            </a:r>
          </a:p>
          <a:p>
            <a:pPr algn="ctr">
              <a:lnSpc>
                <a:spcPts val="5600"/>
              </a:lnSpc>
            </a:pPr>
            <a:endParaRPr lang="en-US" sz="3200" dirty="0">
              <a:solidFill>
                <a:srgbClr val="0C1E2C"/>
              </a:solidFill>
              <a:latin typeface="Assistant Regular"/>
            </a:endParaRPr>
          </a:p>
        </p:txBody>
      </p:sp>
      <p:sp>
        <p:nvSpPr>
          <p:cNvPr id="22" name="TextBox 18">
            <a:extLst>
              <a:ext uri="{FF2B5EF4-FFF2-40B4-BE49-F238E27FC236}">
                <a16:creationId xmlns:a16="http://schemas.microsoft.com/office/drawing/2014/main" id="{6A299E4A-8831-9A48-B000-9018FB42B537}"/>
              </a:ext>
            </a:extLst>
          </p:cNvPr>
          <p:cNvSpPr txBox="1"/>
          <p:nvPr/>
        </p:nvSpPr>
        <p:spPr>
          <a:xfrm>
            <a:off x="8665822" y="6666493"/>
            <a:ext cx="4814765" cy="1365998"/>
          </a:xfrm>
          <a:prstGeom prst="rect">
            <a:avLst/>
          </a:prstGeom>
        </p:spPr>
        <p:txBody>
          <a:bodyPr wrap="square" lIns="0" tIns="0" rIns="0" bIns="0" rtlCol="0" anchor="t">
            <a:spAutoFit/>
          </a:bodyPr>
          <a:lstStyle/>
          <a:p>
            <a:pPr algn="ctr">
              <a:lnSpc>
                <a:spcPts val="5600"/>
              </a:lnSpc>
            </a:pPr>
            <a:r>
              <a:rPr lang="en-US" sz="2800" dirty="0">
                <a:solidFill>
                  <a:srgbClr val="0C1E2C"/>
                </a:solidFill>
                <a:latin typeface="Assistant" pitchFamily="2" charset="-79"/>
                <a:cs typeface="Assistant" pitchFamily="2" charset="-79"/>
              </a:rPr>
              <a:t>2. Split </a:t>
            </a:r>
            <a:r>
              <a:rPr lang="en-US" sz="2800" dirty="0">
                <a:latin typeface="Assistant" pitchFamily="2" charset="-79"/>
                <a:cs typeface="Assistant" pitchFamily="2" charset="-79"/>
              </a:rPr>
              <a:t>column that have multiple values</a:t>
            </a:r>
          </a:p>
        </p:txBody>
      </p:sp>
      <p:sp>
        <p:nvSpPr>
          <p:cNvPr id="23" name="TextBox 18">
            <a:extLst>
              <a:ext uri="{FF2B5EF4-FFF2-40B4-BE49-F238E27FC236}">
                <a16:creationId xmlns:a16="http://schemas.microsoft.com/office/drawing/2014/main" id="{FA3140E0-56F0-D144-96B8-E7AD8D2369E5}"/>
              </a:ext>
            </a:extLst>
          </p:cNvPr>
          <p:cNvSpPr txBox="1"/>
          <p:nvPr/>
        </p:nvSpPr>
        <p:spPr>
          <a:xfrm>
            <a:off x="12052999" y="4657394"/>
            <a:ext cx="5267744" cy="1378326"/>
          </a:xfrm>
          <a:prstGeom prst="rect">
            <a:avLst/>
          </a:prstGeom>
        </p:spPr>
        <p:txBody>
          <a:bodyPr wrap="square" lIns="0" tIns="0" rIns="0" bIns="0" rtlCol="0" anchor="t">
            <a:spAutoFit/>
          </a:bodyPr>
          <a:lstStyle/>
          <a:p>
            <a:pPr algn="ctr">
              <a:lnSpc>
                <a:spcPts val="5600"/>
              </a:lnSpc>
            </a:pPr>
            <a:r>
              <a:rPr lang="en-US" sz="3200" dirty="0">
                <a:solidFill>
                  <a:srgbClr val="0C1E2C"/>
                </a:solidFill>
                <a:latin typeface="Assistant" pitchFamily="2" charset="-79"/>
                <a:cs typeface="Assistant" pitchFamily="2" charset="-79"/>
              </a:rPr>
              <a:t>3. </a:t>
            </a:r>
            <a:r>
              <a:rPr lang="en-US" sz="3200">
                <a:solidFill>
                  <a:srgbClr val="0C1E2C"/>
                </a:solidFill>
                <a:latin typeface="Assistant" pitchFamily="2" charset="-79"/>
                <a:cs typeface="Assistant" pitchFamily="2" charset="-79"/>
              </a:rPr>
              <a:t>Convert </a:t>
            </a:r>
            <a:r>
              <a:rPr lang="en-US" sz="3200" dirty="0">
                <a:solidFill>
                  <a:srgbClr val="0C1E2C"/>
                </a:solidFill>
                <a:latin typeface="Assistant" pitchFamily="2" charset="-79"/>
                <a:cs typeface="Assistant" pitchFamily="2" charset="-79"/>
              </a:rPr>
              <a:t>type of columns </a:t>
            </a:r>
            <a:endParaRPr lang="en-US" sz="3200" dirty="0">
              <a:latin typeface="Assistant" pitchFamily="2" charset="-79"/>
              <a:cs typeface="Assistant" pitchFamily="2" charset="-79"/>
            </a:endParaRPr>
          </a:p>
          <a:p>
            <a:pPr algn="ctr">
              <a:lnSpc>
                <a:spcPts val="5600"/>
              </a:lnSpc>
            </a:pPr>
            <a:endParaRPr lang="en-US" sz="3200" dirty="0">
              <a:solidFill>
                <a:srgbClr val="0C1E2C"/>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1E2C"/>
        </a:solidFill>
        <a:effectLst/>
      </p:bgPr>
    </p:bg>
    <p:spTree>
      <p:nvGrpSpPr>
        <p:cNvPr id="1" name=""/>
        <p:cNvGrpSpPr/>
        <p:nvPr/>
      </p:nvGrpSpPr>
      <p:grpSpPr>
        <a:xfrm>
          <a:off x="0" y="0"/>
          <a:ext cx="0" cy="0"/>
          <a:chOff x="0" y="0"/>
          <a:chExt cx="0" cy="0"/>
        </a:xfrm>
      </p:grpSpPr>
      <p:sp>
        <p:nvSpPr>
          <p:cNvPr id="3" name="TextBox 3"/>
          <p:cNvSpPr txBox="1"/>
          <p:nvPr/>
        </p:nvSpPr>
        <p:spPr>
          <a:xfrm>
            <a:off x="4006614" y="4074929"/>
            <a:ext cx="10274773" cy="2956242"/>
          </a:xfrm>
          <a:prstGeom prst="rect">
            <a:avLst/>
          </a:prstGeom>
        </p:spPr>
        <p:txBody>
          <a:bodyPr lIns="0" tIns="0" rIns="0" bIns="0" rtlCol="0" anchor="t">
            <a:spAutoFit/>
          </a:bodyPr>
          <a:lstStyle/>
          <a:p>
            <a:pPr algn="ctr">
              <a:lnSpc>
                <a:spcPts val="11440"/>
              </a:lnSpc>
            </a:pPr>
            <a:r>
              <a:rPr lang="en-US" sz="10400" spc="312" dirty="0">
                <a:solidFill>
                  <a:srgbClr val="F54A7E"/>
                </a:solidFill>
                <a:latin typeface="Berkshire Swash Bold"/>
              </a:rPr>
              <a:t>Analysis And Results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1489" y="7096283"/>
            <a:ext cx="841122" cy="1205993"/>
          </a:xfrm>
          <a:prstGeom prst="rect">
            <a:avLst/>
          </a:prstGeom>
        </p:spPr>
      </p:pic>
      <p:grpSp>
        <p:nvGrpSpPr>
          <p:cNvPr id="6" name="Group 6"/>
          <p:cNvGrpSpPr/>
          <p:nvPr/>
        </p:nvGrpSpPr>
        <p:grpSpPr>
          <a:xfrm>
            <a:off x="11393885" y="9258300"/>
            <a:ext cx="180541" cy="18054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8869">
            <a:off x="11632458" y="6651175"/>
            <a:ext cx="1259099" cy="709674"/>
          </a:xfrm>
          <a:prstGeom prst="rect">
            <a:avLst/>
          </a:prstGeom>
        </p:spPr>
      </p:pic>
      <p:grpSp>
        <p:nvGrpSpPr>
          <p:cNvPr id="9" name="Group 9"/>
          <p:cNvGrpSpPr/>
          <p:nvPr/>
        </p:nvGrpSpPr>
        <p:grpSpPr>
          <a:xfrm>
            <a:off x="1440948" y="5627052"/>
            <a:ext cx="180541" cy="1805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1" name="Group 11"/>
          <p:cNvGrpSpPr/>
          <p:nvPr/>
        </p:nvGrpSpPr>
        <p:grpSpPr>
          <a:xfrm>
            <a:off x="5194582" y="1028700"/>
            <a:ext cx="180541" cy="18054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6586">
            <a:off x="15955318" y="1377204"/>
            <a:ext cx="589882" cy="845767"/>
          </a:xfrm>
          <a:prstGeom prst="rect">
            <a:avLst/>
          </a:prstGeom>
        </p:spPr>
      </p:pic>
      <p:grpSp>
        <p:nvGrpSpPr>
          <p:cNvPr id="14" name="Group 14"/>
          <p:cNvGrpSpPr/>
          <p:nvPr/>
        </p:nvGrpSpPr>
        <p:grpSpPr>
          <a:xfrm>
            <a:off x="14896350" y="848159"/>
            <a:ext cx="180541" cy="18054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6" name="Group 16"/>
          <p:cNvGrpSpPr/>
          <p:nvPr/>
        </p:nvGrpSpPr>
        <p:grpSpPr>
          <a:xfrm>
            <a:off x="16745459" y="2926191"/>
            <a:ext cx="180541" cy="18054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18" name="Group 18"/>
          <p:cNvGrpSpPr/>
          <p:nvPr/>
        </p:nvGrpSpPr>
        <p:grpSpPr>
          <a:xfrm>
            <a:off x="14806080" y="7006012"/>
            <a:ext cx="180541" cy="18054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0" name="Group 20"/>
          <p:cNvGrpSpPr/>
          <p:nvPr/>
        </p:nvGrpSpPr>
        <p:grpSpPr>
          <a:xfrm>
            <a:off x="2936801" y="9077759"/>
            <a:ext cx="180541" cy="18054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95752">
            <a:off x="3200341" y="253953"/>
            <a:ext cx="2108473" cy="118841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878">
            <a:off x="11810627" y="4770113"/>
            <a:ext cx="7034954" cy="6702393"/>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5821" y="0"/>
            <a:ext cx="4835743" cy="45983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304800" y="419100"/>
            <a:ext cx="6172200" cy="3972113"/>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Which type of movies are more popular?</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19" name="صورة 18">
            <a:extLst>
              <a:ext uri="{FF2B5EF4-FFF2-40B4-BE49-F238E27FC236}">
                <a16:creationId xmlns:a16="http://schemas.microsoft.com/office/drawing/2014/main" id="{B27CFEAF-ECAA-764A-96CA-49EB9588D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87" y="5443"/>
            <a:ext cx="11353800" cy="102870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0" name="TextBox 10"/>
          <p:cNvSpPr txBox="1"/>
          <p:nvPr/>
        </p:nvSpPr>
        <p:spPr>
          <a:xfrm>
            <a:off x="556992" y="376701"/>
            <a:ext cx="11488340" cy="2612767"/>
          </a:xfrm>
          <a:prstGeom prst="rect">
            <a:avLst/>
          </a:prstGeom>
        </p:spPr>
        <p:txBody>
          <a:bodyPr wrap="square" lIns="0" tIns="0" rIns="0" bIns="0" rtlCol="0" anchor="t">
            <a:spAutoFit/>
          </a:bodyPr>
          <a:lstStyle/>
          <a:p>
            <a:pPr algn="ctr">
              <a:lnSpc>
                <a:spcPts val="10560"/>
              </a:lnSpc>
            </a:pPr>
            <a:r>
              <a:rPr lang="en-US" sz="7200" dirty="0">
                <a:solidFill>
                  <a:srgbClr val="0C1E2C"/>
                </a:solidFill>
                <a:latin typeface="Berkshire Swash"/>
              </a:rPr>
              <a:t>What are the most popular language in movies?</a:t>
            </a:r>
          </a:p>
        </p:txBody>
      </p:sp>
      <p:pic>
        <p:nvPicPr>
          <p:cNvPr id="15" name="Picture 24">
            <a:extLst>
              <a:ext uri="{FF2B5EF4-FFF2-40B4-BE49-F238E27FC236}">
                <a16:creationId xmlns:a16="http://schemas.microsoft.com/office/drawing/2014/main" id="{E6B6C3CB-C5EE-7A42-99EC-525C30F7C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413" y="6170971"/>
            <a:ext cx="3531247" cy="4114800"/>
          </a:xfrm>
          <a:prstGeom prst="rect">
            <a:avLst/>
          </a:prstGeom>
        </p:spPr>
      </p:pic>
      <p:pic>
        <p:nvPicPr>
          <p:cNvPr id="20" name="Picture 5">
            <a:extLst>
              <a:ext uri="{FF2B5EF4-FFF2-40B4-BE49-F238E27FC236}">
                <a16:creationId xmlns:a16="http://schemas.microsoft.com/office/drawing/2014/main" id="{0D121BD5-97B6-BA43-AC6B-BD97BD6BD9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0036" y="4728288"/>
            <a:ext cx="841122" cy="1205993"/>
          </a:xfrm>
          <a:prstGeom prst="rect">
            <a:avLst/>
          </a:prstGeom>
        </p:spPr>
      </p:pic>
      <p:pic>
        <p:nvPicPr>
          <p:cNvPr id="21" name="Picture 22">
            <a:extLst>
              <a:ext uri="{FF2B5EF4-FFF2-40B4-BE49-F238E27FC236}">
                <a16:creationId xmlns:a16="http://schemas.microsoft.com/office/drawing/2014/main" id="{80940222-0054-2441-B8F1-8FDAFA1A92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95752">
            <a:off x="3631968" y="8078420"/>
            <a:ext cx="2108473" cy="1188412"/>
          </a:xfrm>
          <a:prstGeom prst="rect">
            <a:avLst/>
          </a:prstGeom>
        </p:spPr>
      </p:pic>
      <p:grpSp>
        <p:nvGrpSpPr>
          <p:cNvPr id="22" name="Group 9">
            <a:extLst>
              <a:ext uri="{FF2B5EF4-FFF2-40B4-BE49-F238E27FC236}">
                <a16:creationId xmlns:a16="http://schemas.microsoft.com/office/drawing/2014/main" id="{289815E5-C919-FE47-8383-FFD748FE68D3}"/>
              </a:ext>
            </a:extLst>
          </p:cNvPr>
          <p:cNvGrpSpPr/>
          <p:nvPr/>
        </p:nvGrpSpPr>
        <p:grpSpPr>
          <a:xfrm>
            <a:off x="609600" y="5254321"/>
            <a:ext cx="180541" cy="180541"/>
            <a:chOff x="0" y="0"/>
            <a:chExt cx="6350000" cy="6350000"/>
          </a:xfrm>
        </p:grpSpPr>
        <p:sp>
          <p:nvSpPr>
            <p:cNvPr id="23" name="Freeform 10">
              <a:extLst>
                <a:ext uri="{FF2B5EF4-FFF2-40B4-BE49-F238E27FC236}">
                  <a16:creationId xmlns:a16="http://schemas.microsoft.com/office/drawing/2014/main" id="{3D26A810-C76A-4C43-ABFC-D054843790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grpSp>
        <p:nvGrpSpPr>
          <p:cNvPr id="26" name="Group 9">
            <a:extLst>
              <a:ext uri="{FF2B5EF4-FFF2-40B4-BE49-F238E27FC236}">
                <a16:creationId xmlns:a16="http://schemas.microsoft.com/office/drawing/2014/main" id="{471E6341-EFBA-C148-8A49-6AAA94FEBE45}"/>
              </a:ext>
            </a:extLst>
          </p:cNvPr>
          <p:cNvGrpSpPr/>
          <p:nvPr/>
        </p:nvGrpSpPr>
        <p:grpSpPr>
          <a:xfrm>
            <a:off x="4478156" y="9486900"/>
            <a:ext cx="180541" cy="180541"/>
            <a:chOff x="0" y="0"/>
            <a:chExt cx="6350000" cy="6350000"/>
          </a:xfrm>
        </p:grpSpPr>
        <p:sp>
          <p:nvSpPr>
            <p:cNvPr id="27" name="Freeform 10">
              <a:extLst>
                <a:ext uri="{FF2B5EF4-FFF2-40B4-BE49-F238E27FC236}">
                  <a16:creationId xmlns:a16="http://schemas.microsoft.com/office/drawing/2014/main" id="{A285D819-4187-B244-8799-7355A6D2B2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4A7E"/>
            </a:solidFill>
          </p:spPr>
        </p:sp>
      </p:grpSp>
      <p:pic>
        <p:nvPicPr>
          <p:cNvPr id="3" name="صورة 2" descr="صورة تحتوي على منضدة&#10;&#10;تم إنشاء الوصف تلقائياً">
            <a:extLst>
              <a:ext uri="{FF2B5EF4-FFF2-40B4-BE49-F238E27FC236}">
                <a16:creationId xmlns:a16="http://schemas.microsoft.com/office/drawing/2014/main" id="{D881B94E-4317-834A-9767-55D4158AE404}"/>
              </a:ext>
            </a:extLst>
          </p:cNvPr>
          <p:cNvPicPr>
            <a:picLocks noChangeAspect="1"/>
          </p:cNvPicPr>
          <p:nvPr/>
        </p:nvPicPr>
        <p:blipFill rotWithShape="1">
          <a:blip r:embed="rId9">
            <a:extLst>
              <a:ext uri="{28A0092B-C50C-407E-A947-70E740481C1C}">
                <a14:useLocalDpi xmlns:a14="http://schemas.microsoft.com/office/drawing/2010/main" val="0"/>
              </a:ext>
            </a:extLst>
          </a:blip>
          <a:srcRect r="15477"/>
          <a:stretch/>
        </p:blipFill>
        <p:spPr>
          <a:xfrm>
            <a:off x="13139896" y="193267"/>
            <a:ext cx="4215291" cy="9474174"/>
          </a:xfrm>
          <a:prstGeom prst="rect">
            <a:avLst/>
          </a:prstGeom>
        </p:spPr>
      </p:pic>
      <p:grpSp>
        <p:nvGrpSpPr>
          <p:cNvPr id="14" name="Group 9">
            <a:extLst>
              <a:ext uri="{FF2B5EF4-FFF2-40B4-BE49-F238E27FC236}">
                <a16:creationId xmlns:a16="http://schemas.microsoft.com/office/drawing/2014/main" id="{0AA0CD3F-01C2-8349-A5BF-27CA1780C390}"/>
              </a:ext>
            </a:extLst>
          </p:cNvPr>
          <p:cNvGrpSpPr/>
          <p:nvPr/>
        </p:nvGrpSpPr>
        <p:grpSpPr>
          <a:xfrm>
            <a:off x="3492419" y="3846048"/>
            <a:ext cx="5617486" cy="2390550"/>
            <a:chOff x="0" y="0"/>
            <a:chExt cx="5863705" cy="2991742"/>
          </a:xfrm>
        </p:grpSpPr>
        <p:sp>
          <p:nvSpPr>
            <p:cNvPr id="17" name="Freeform 10">
              <a:extLst>
                <a:ext uri="{FF2B5EF4-FFF2-40B4-BE49-F238E27FC236}">
                  <a16:creationId xmlns:a16="http://schemas.microsoft.com/office/drawing/2014/main" id="{B550DB38-7058-F945-9FD6-9F253E7FC7E1}"/>
                </a:ext>
              </a:extLst>
            </p:cNvPr>
            <p:cNvSpPr/>
            <p:nvPr/>
          </p:nvSpPr>
          <p:spPr>
            <a:xfrm>
              <a:off x="31750" y="31750"/>
              <a:ext cx="5800204" cy="2928242"/>
            </a:xfrm>
            <a:custGeom>
              <a:avLst/>
              <a:gdLst/>
              <a:ahLst/>
              <a:cxnLst/>
              <a:rect l="l" t="t" r="r" b="b"/>
              <a:pathLst>
                <a:path w="5800204" h="2928242">
                  <a:moveTo>
                    <a:pt x="5707495" y="2928242"/>
                  </a:moveTo>
                  <a:lnTo>
                    <a:pt x="92710" y="2928242"/>
                  </a:lnTo>
                  <a:cubicBezTo>
                    <a:pt x="41910" y="2928242"/>
                    <a:pt x="0" y="2886332"/>
                    <a:pt x="0" y="2835532"/>
                  </a:cubicBezTo>
                  <a:lnTo>
                    <a:pt x="0" y="92710"/>
                  </a:lnTo>
                  <a:cubicBezTo>
                    <a:pt x="0" y="41910"/>
                    <a:pt x="41910" y="0"/>
                    <a:pt x="92710" y="0"/>
                  </a:cubicBezTo>
                  <a:lnTo>
                    <a:pt x="5706225" y="0"/>
                  </a:lnTo>
                  <a:cubicBezTo>
                    <a:pt x="5757025" y="0"/>
                    <a:pt x="5798934" y="41910"/>
                    <a:pt x="5798934" y="92710"/>
                  </a:cubicBezTo>
                  <a:lnTo>
                    <a:pt x="5798934" y="2834262"/>
                  </a:lnTo>
                  <a:cubicBezTo>
                    <a:pt x="5800204" y="2886332"/>
                    <a:pt x="5758295" y="2928242"/>
                    <a:pt x="5707495" y="2928242"/>
                  </a:cubicBezTo>
                  <a:close/>
                </a:path>
              </a:pathLst>
            </a:custGeom>
            <a:solidFill>
              <a:srgbClr val="E6E6E6"/>
            </a:solidFill>
          </p:spPr>
        </p:sp>
        <p:sp>
          <p:nvSpPr>
            <p:cNvPr id="18" name="Freeform 11">
              <a:extLst>
                <a:ext uri="{FF2B5EF4-FFF2-40B4-BE49-F238E27FC236}">
                  <a16:creationId xmlns:a16="http://schemas.microsoft.com/office/drawing/2014/main" id="{511DE970-1C6C-9D47-8113-53BA5B0DBC64}"/>
                </a:ext>
              </a:extLst>
            </p:cNvPr>
            <p:cNvSpPr/>
            <p:nvPr/>
          </p:nvSpPr>
          <p:spPr>
            <a:xfrm>
              <a:off x="0" y="0"/>
              <a:ext cx="5863704" cy="2991742"/>
            </a:xfrm>
            <a:custGeom>
              <a:avLst/>
              <a:gdLst/>
              <a:ahLst/>
              <a:cxnLst/>
              <a:rect l="l" t="t" r="r" b="b"/>
              <a:pathLst>
                <a:path w="5863704" h="2991742">
                  <a:moveTo>
                    <a:pt x="5739245" y="59690"/>
                  </a:moveTo>
                  <a:cubicBezTo>
                    <a:pt x="5774804" y="59690"/>
                    <a:pt x="5804014" y="88900"/>
                    <a:pt x="5804014" y="124460"/>
                  </a:cubicBezTo>
                  <a:lnTo>
                    <a:pt x="5804014" y="2867282"/>
                  </a:lnTo>
                  <a:cubicBezTo>
                    <a:pt x="5804014" y="2902842"/>
                    <a:pt x="5774804" y="2932052"/>
                    <a:pt x="5739245" y="2932052"/>
                  </a:cubicBezTo>
                  <a:lnTo>
                    <a:pt x="124460" y="2932052"/>
                  </a:lnTo>
                  <a:cubicBezTo>
                    <a:pt x="88900" y="2932052"/>
                    <a:pt x="59690" y="2902842"/>
                    <a:pt x="59690" y="2867282"/>
                  </a:cubicBezTo>
                  <a:lnTo>
                    <a:pt x="59690" y="124460"/>
                  </a:lnTo>
                  <a:cubicBezTo>
                    <a:pt x="59690" y="88900"/>
                    <a:pt x="88900" y="59690"/>
                    <a:pt x="124460" y="59690"/>
                  </a:cubicBezTo>
                  <a:lnTo>
                    <a:pt x="5739245" y="59690"/>
                  </a:lnTo>
                  <a:moveTo>
                    <a:pt x="5739245" y="0"/>
                  </a:moveTo>
                  <a:lnTo>
                    <a:pt x="124460" y="0"/>
                  </a:lnTo>
                  <a:cubicBezTo>
                    <a:pt x="55880" y="0"/>
                    <a:pt x="0" y="55880"/>
                    <a:pt x="0" y="124460"/>
                  </a:cubicBezTo>
                  <a:lnTo>
                    <a:pt x="0" y="2867282"/>
                  </a:lnTo>
                  <a:cubicBezTo>
                    <a:pt x="0" y="2935862"/>
                    <a:pt x="55880" y="2991742"/>
                    <a:pt x="124460" y="2991742"/>
                  </a:cubicBezTo>
                  <a:lnTo>
                    <a:pt x="5739245" y="2991742"/>
                  </a:lnTo>
                  <a:cubicBezTo>
                    <a:pt x="5807825" y="2991742"/>
                    <a:pt x="5863704" y="2935862"/>
                    <a:pt x="5863704" y="2867282"/>
                  </a:cubicBezTo>
                  <a:lnTo>
                    <a:pt x="5863704" y="124460"/>
                  </a:lnTo>
                  <a:cubicBezTo>
                    <a:pt x="5863704" y="55880"/>
                    <a:pt x="5807825" y="0"/>
                    <a:pt x="5739245" y="0"/>
                  </a:cubicBezTo>
                  <a:close/>
                </a:path>
              </a:pathLst>
            </a:custGeom>
            <a:solidFill>
              <a:srgbClr val="0C1E2C"/>
            </a:solidFill>
          </p:spPr>
        </p:sp>
      </p:grpSp>
      <p:sp>
        <p:nvSpPr>
          <p:cNvPr id="19" name="مربع نص 18">
            <a:extLst>
              <a:ext uri="{FF2B5EF4-FFF2-40B4-BE49-F238E27FC236}">
                <a16:creationId xmlns:a16="http://schemas.microsoft.com/office/drawing/2014/main" id="{D4E57DD0-3C04-C24F-ACD8-75A0F91BA12E}"/>
              </a:ext>
            </a:extLst>
          </p:cNvPr>
          <p:cNvSpPr txBox="1"/>
          <p:nvPr/>
        </p:nvSpPr>
        <p:spPr>
          <a:xfrm>
            <a:off x="3492419" y="4206943"/>
            <a:ext cx="5513557" cy="1446550"/>
          </a:xfrm>
          <a:prstGeom prst="rect">
            <a:avLst/>
          </a:prstGeom>
          <a:noFill/>
        </p:spPr>
        <p:txBody>
          <a:bodyPr wrap="square" rtlCol="1">
            <a:spAutoFit/>
          </a:bodyPr>
          <a:lstStyle/>
          <a:p>
            <a:pPr algn="ctr"/>
            <a:r>
              <a:rPr lang="en-US" sz="4400" dirty="0">
                <a:solidFill>
                  <a:schemeClr val="accent2">
                    <a:lumMod val="75000"/>
                  </a:schemeClr>
                </a:solidFill>
              </a:rPr>
              <a:t>English is the most popular language</a:t>
            </a:r>
            <a:endParaRPr lang="ar-SA" sz="4400" dirty="0">
              <a:solidFill>
                <a:schemeClr val="accent2">
                  <a:lumMod val="75000"/>
                </a:schemeClr>
              </a:solidFill>
            </a:endParaRPr>
          </a:p>
        </p:txBody>
      </p:sp>
    </p:spTree>
    <p:extLst>
      <p:ext uri="{BB962C8B-B14F-4D97-AF65-F5344CB8AC3E}">
        <p14:creationId xmlns:p14="http://schemas.microsoft.com/office/powerpoint/2010/main" val="130101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333</Words>
  <Application>Microsoft Macintosh PowerPoint</Application>
  <PresentationFormat>مخصص</PresentationFormat>
  <Paragraphs>64</Paragraphs>
  <Slides>15</Slides>
  <Notes>6</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15</vt:i4>
      </vt:variant>
    </vt:vector>
  </HeadingPairs>
  <TitlesOfParts>
    <vt:vector size="25" baseType="lpstr">
      <vt:lpstr>Arimo</vt:lpstr>
      <vt:lpstr>Calibri</vt:lpstr>
      <vt:lpstr>Assistant Regular Bold</vt:lpstr>
      <vt:lpstr>Arial</vt:lpstr>
      <vt:lpstr>Assistant</vt:lpstr>
      <vt:lpstr>Open Sans</vt:lpstr>
      <vt:lpstr>Berkshire Swash</vt:lpstr>
      <vt:lpstr>Berkshire Swash Bold</vt:lpstr>
      <vt:lpstr>Assistant Regular</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Spook: A Halloween Quiz Show</dc:title>
  <cp:lastModifiedBy>شيماء مسفر عبدالرحمن الزهراني</cp:lastModifiedBy>
  <cp:revision>8</cp:revision>
  <dcterms:created xsi:type="dcterms:W3CDTF">2006-08-16T00:00:00Z</dcterms:created>
  <dcterms:modified xsi:type="dcterms:W3CDTF">2021-11-18T08:11:28Z</dcterms:modified>
  <dc:identifier>DAEwAzyscZg</dc:identifier>
</cp:coreProperties>
</file>